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4"/>
  </p:notesMasterIdLst>
  <p:handoutMasterIdLst>
    <p:handoutMasterId r:id="rId25"/>
  </p:handoutMasterIdLst>
  <p:sldIdLst>
    <p:sldId id="256" r:id="rId5"/>
    <p:sldId id="272" r:id="rId6"/>
    <p:sldId id="274" r:id="rId7"/>
    <p:sldId id="276" r:id="rId8"/>
    <p:sldId id="258" r:id="rId9"/>
    <p:sldId id="264" r:id="rId10"/>
    <p:sldId id="265" r:id="rId11"/>
    <p:sldId id="266" r:id="rId12"/>
    <p:sldId id="267" r:id="rId13"/>
    <p:sldId id="268" r:id="rId14"/>
    <p:sldId id="269" r:id="rId15"/>
    <p:sldId id="270" r:id="rId16"/>
    <p:sldId id="278" r:id="rId17"/>
    <p:sldId id="279" r:id="rId18"/>
    <p:sldId id="271" r:id="rId19"/>
    <p:sldId id="277" r:id="rId20"/>
    <p:sldId id="273" r:id="rId21"/>
    <p:sldId id="280" r:id="rId22"/>
    <p:sldId id="275" r:id="rId23"/>
  </p:sldIdLst>
  <p:sldSz cx="12192000" cy="6858000"/>
  <p:notesSz cx="6858000" cy="9144000"/>
  <p:defaultTextStyle>
    <a:defPPr>
      <a:defRPr lang="en-US"/>
    </a:defPPr>
    <a:lvl1pPr marL="0" algn="l" defTabSz="228594" rtl="0" eaLnBrk="1" latinLnBrk="0" hangingPunct="1">
      <a:defRPr sz="900" kern="1200">
        <a:solidFill>
          <a:schemeClr val="tx1"/>
        </a:solidFill>
        <a:latin typeface="+mn-lt"/>
        <a:ea typeface="+mn-ea"/>
        <a:cs typeface="+mn-cs"/>
      </a:defRPr>
    </a:lvl1pPr>
    <a:lvl2pPr marL="228594" algn="l" defTabSz="228594" rtl="0" eaLnBrk="1" latinLnBrk="0" hangingPunct="1">
      <a:defRPr sz="900" kern="1200">
        <a:solidFill>
          <a:schemeClr val="tx1"/>
        </a:solidFill>
        <a:latin typeface="+mn-lt"/>
        <a:ea typeface="+mn-ea"/>
        <a:cs typeface="+mn-cs"/>
      </a:defRPr>
    </a:lvl2pPr>
    <a:lvl3pPr marL="457189" algn="l" defTabSz="228594" rtl="0" eaLnBrk="1" latinLnBrk="0" hangingPunct="1">
      <a:defRPr sz="900" kern="1200">
        <a:solidFill>
          <a:schemeClr val="tx1"/>
        </a:solidFill>
        <a:latin typeface="+mn-lt"/>
        <a:ea typeface="+mn-ea"/>
        <a:cs typeface="+mn-cs"/>
      </a:defRPr>
    </a:lvl3pPr>
    <a:lvl4pPr marL="685783" algn="l" defTabSz="228594" rtl="0" eaLnBrk="1" latinLnBrk="0" hangingPunct="1">
      <a:defRPr sz="900" kern="1200">
        <a:solidFill>
          <a:schemeClr val="tx1"/>
        </a:solidFill>
        <a:latin typeface="+mn-lt"/>
        <a:ea typeface="+mn-ea"/>
        <a:cs typeface="+mn-cs"/>
      </a:defRPr>
    </a:lvl4pPr>
    <a:lvl5pPr marL="914377" algn="l" defTabSz="228594" rtl="0" eaLnBrk="1" latinLnBrk="0" hangingPunct="1">
      <a:defRPr sz="900" kern="1200">
        <a:solidFill>
          <a:schemeClr val="tx1"/>
        </a:solidFill>
        <a:latin typeface="+mn-lt"/>
        <a:ea typeface="+mn-ea"/>
        <a:cs typeface="+mn-cs"/>
      </a:defRPr>
    </a:lvl5pPr>
    <a:lvl6pPr marL="1142971" algn="l" defTabSz="228594" rtl="0" eaLnBrk="1" latinLnBrk="0" hangingPunct="1">
      <a:defRPr sz="900" kern="1200">
        <a:solidFill>
          <a:schemeClr val="tx1"/>
        </a:solidFill>
        <a:latin typeface="+mn-lt"/>
        <a:ea typeface="+mn-ea"/>
        <a:cs typeface="+mn-cs"/>
      </a:defRPr>
    </a:lvl6pPr>
    <a:lvl7pPr marL="1371566" algn="l" defTabSz="228594" rtl="0" eaLnBrk="1" latinLnBrk="0" hangingPunct="1">
      <a:defRPr sz="900" kern="1200">
        <a:solidFill>
          <a:schemeClr val="tx1"/>
        </a:solidFill>
        <a:latin typeface="+mn-lt"/>
        <a:ea typeface="+mn-ea"/>
        <a:cs typeface="+mn-cs"/>
      </a:defRPr>
    </a:lvl7pPr>
    <a:lvl8pPr marL="1600160" algn="l" defTabSz="228594" rtl="0" eaLnBrk="1" latinLnBrk="0" hangingPunct="1">
      <a:defRPr sz="900" kern="1200">
        <a:solidFill>
          <a:schemeClr val="tx1"/>
        </a:solidFill>
        <a:latin typeface="+mn-lt"/>
        <a:ea typeface="+mn-ea"/>
        <a:cs typeface="+mn-cs"/>
      </a:defRPr>
    </a:lvl8pPr>
    <a:lvl9pPr marL="1828754" algn="l" defTabSz="228594"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7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4C5A1F-A4AC-3421-C470-9EC04DD4172F}" name="Oskar Svensson" initials="OS" userId="S::oskar.svensson@bufab.com::119f1c22-d90f-4758-aa65-0089f3e8d92e" providerId="AD"/>
  <p188:author id="{74BAF975-E550-7A87-13AA-76B09EE0C498}" name="Doug Bolton" initials="DB" userId="S::doug.bolton_zooma.agency#ext#@bufabcom.onmicrosoft.com::bb0bde96-ed37-4a93-83d8-5a87ab75444e" providerId="AD"/>
  <p188:author id="{0A00A2CB-BE56-DFAF-8E1E-EBB9B0336941}" name="Doug Bolton" initials="DB" userId="S::doug.bolton@zooma.se::e8c82182-5bfc-479d-a5cb-98b2c123cfdb" providerId="AD"/>
  <p188:author id="{EE8D2FEC-87E1-068A-BBF8-D489F8A20080}" name="Joakim Hedelin" initials="JH" userId="S::joakim.hedelin@bufab.com::28c60d2d-56eb-4ce0-815d-fab9493f3522" providerId="AD"/>
  <p188:author id="{490998F3-A5A0-F5B6-BE83-C6A5730E9C0A}" name="Samuel Karlsson" initials="SK" userId="S::samuel.karlsson@bufab.com::dd39ad43-bb0a-43f5-ba09-2d3d7d008b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3"/>
    <a:srgbClr val="315C6D"/>
    <a:srgbClr val="002E5F"/>
    <a:srgbClr val="E2E4E4"/>
    <a:srgbClr val="DBDBDB"/>
    <a:srgbClr val="E98A2D"/>
    <a:srgbClr val="2A8C47"/>
    <a:srgbClr val="C5DCEE"/>
    <a:srgbClr val="3C89C7"/>
    <a:srgbClr val="A9B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CFB27-7521-C9DA-86C1-E375B2D980A8}" v="63" dt="2024-04-22T14:36:49.476"/>
    <p1510:client id="{C492862F-1345-41DB-A3CB-8E64DE3DF135}" v="3" dt="2024-04-23T07:02:34.8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96" y="72"/>
      </p:cViewPr>
      <p:guideLst>
        <p:guide orient="horz" pos="27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23/04/2024</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6"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2" algn="l" defTabSz="914332" rtl="0" eaLnBrk="1" latinLnBrk="0" hangingPunct="1">
      <a:defRPr sz="1200" kern="1200">
        <a:solidFill>
          <a:schemeClr val="tx1"/>
        </a:solidFill>
        <a:latin typeface="+mn-lt"/>
        <a:ea typeface="+mn-ea"/>
        <a:cs typeface="+mn-cs"/>
      </a:defRPr>
    </a:lvl5pPr>
    <a:lvl6pPr marL="2285828"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6" algn="l" defTabSz="91433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zooma.s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title">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CC8BCE6C-42BD-0245-B6BE-B2F74908A53D}"/>
              </a:ext>
            </a:extLst>
          </p:cNvPr>
          <p:cNvSpPr>
            <a:spLocks noGrp="1"/>
          </p:cNvSpPr>
          <p:nvPr>
            <p:ph type="body" sz="quarter" idx="15" hasCustomPrompt="1"/>
          </p:nvPr>
        </p:nvSpPr>
        <p:spPr>
          <a:xfrm>
            <a:off x="514350" y="2311400"/>
            <a:ext cx="7580312" cy="558800"/>
          </a:xfrm>
          <a:prstGeom prst="rect">
            <a:avLst/>
          </a:prstGeom>
        </p:spPr>
        <p:txBody>
          <a:bodyPr>
            <a:noAutofit/>
          </a:bodyPr>
          <a:lstStyle>
            <a:lvl1pPr marL="0" indent="0">
              <a:buNone/>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One row headline</a:t>
            </a:r>
          </a:p>
        </p:txBody>
      </p:sp>
      <p:sp>
        <p:nvSpPr>
          <p:cNvPr id="14" name="Text Placeholder 19">
            <a:extLst>
              <a:ext uri="{FF2B5EF4-FFF2-40B4-BE49-F238E27FC236}">
                <a16:creationId xmlns:a16="http://schemas.microsoft.com/office/drawing/2014/main" id="{24859C7C-E702-B843-8E27-AB6E10FF1D1E}"/>
              </a:ext>
            </a:extLst>
          </p:cNvPr>
          <p:cNvSpPr>
            <a:spLocks noGrp="1"/>
          </p:cNvSpPr>
          <p:nvPr>
            <p:ph type="body" sz="quarter" idx="16" hasCustomPrompt="1"/>
          </p:nvPr>
        </p:nvSpPr>
        <p:spPr>
          <a:xfrm>
            <a:off x="494685" y="2870200"/>
            <a:ext cx="7580313" cy="558800"/>
          </a:xfrm>
          <a:prstGeom prst="rect">
            <a:avLst/>
          </a:prstGeom>
        </p:spPr>
        <p:txBody>
          <a:bodyPr>
            <a:noAutofit/>
          </a:bodyPr>
          <a:lstStyle>
            <a:lvl1pPr marL="0" indent="0">
              <a:buNone/>
              <a:defRPr sz="18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text</a:t>
            </a:r>
          </a:p>
        </p:txBody>
      </p:sp>
      <p:pic>
        <p:nvPicPr>
          <p:cNvPr id="4" name="Bildobjekt 15">
            <a:extLst>
              <a:ext uri="{FF2B5EF4-FFF2-40B4-BE49-F238E27FC236}">
                <a16:creationId xmlns:a16="http://schemas.microsoft.com/office/drawing/2014/main" id="{6F7A484D-C147-D44C-ABA0-F063AF607E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2561" y="6138836"/>
            <a:ext cx="1088551" cy="315249"/>
          </a:xfrm>
          <a:prstGeom prst="rect">
            <a:avLst/>
          </a:prstGeom>
        </p:spPr>
      </p:pic>
    </p:spTree>
    <p:extLst>
      <p:ext uri="{BB962C8B-B14F-4D97-AF65-F5344CB8AC3E}">
        <p14:creationId xmlns:p14="http://schemas.microsoft.com/office/powerpoint/2010/main" val="31895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79C8F748-D0D0-4B4A-90C1-EC440580BB02}"/>
              </a:ext>
            </a:extLst>
          </p:cNvPr>
          <p:cNvSpPr>
            <a:spLocks noGrp="1"/>
          </p:cNvSpPr>
          <p:nvPr>
            <p:ph type="body" sz="quarter" idx="14" hasCustomPrompt="1"/>
          </p:nvPr>
        </p:nvSpPr>
        <p:spPr>
          <a:xfrm>
            <a:off x="469198" y="1607073"/>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37" name="Text Placeholder 19">
            <a:extLst>
              <a:ext uri="{FF2B5EF4-FFF2-40B4-BE49-F238E27FC236}">
                <a16:creationId xmlns:a16="http://schemas.microsoft.com/office/drawing/2014/main" id="{305D0936-1A39-A548-9FF6-BDEC84E0EA8E}"/>
              </a:ext>
            </a:extLst>
          </p:cNvPr>
          <p:cNvSpPr>
            <a:spLocks noGrp="1"/>
          </p:cNvSpPr>
          <p:nvPr>
            <p:ph type="body" sz="quarter" idx="13" hasCustomPrompt="1"/>
          </p:nvPr>
        </p:nvSpPr>
        <p:spPr>
          <a:xfrm>
            <a:off x="469197" y="514800"/>
            <a:ext cx="5438911"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Table of contents</a:t>
            </a:r>
          </a:p>
        </p:txBody>
      </p:sp>
      <p:sp>
        <p:nvSpPr>
          <p:cNvPr id="38" name="Text Placeholder 2">
            <a:extLst>
              <a:ext uri="{FF2B5EF4-FFF2-40B4-BE49-F238E27FC236}">
                <a16:creationId xmlns:a16="http://schemas.microsoft.com/office/drawing/2014/main" id="{F7FABEE5-057B-4B4C-97BB-B3D49E722066}"/>
              </a:ext>
            </a:extLst>
          </p:cNvPr>
          <p:cNvSpPr>
            <a:spLocks noGrp="1"/>
          </p:cNvSpPr>
          <p:nvPr>
            <p:ph type="body" sz="quarter" idx="15" hasCustomPrompt="1"/>
          </p:nvPr>
        </p:nvSpPr>
        <p:spPr>
          <a:xfrm>
            <a:off x="5200069" y="1605600"/>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1</a:t>
            </a:r>
          </a:p>
        </p:txBody>
      </p:sp>
      <p:sp>
        <p:nvSpPr>
          <p:cNvPr id="39" name="Text Placeholder 2">
            <a:extLst>
              <a:ext uri="{FF2B5EF4-FFF2-40B4-BE49-F238E27FC236}">
                <a16:creationId xmlns:a16="http://schemas.microsoft.com/office/drawing/2014/main" id="{403DB77F-77F4-F841-B89C-AC602C3D5A49}"/>
              </a:ext>
            </a:extLst>
          </p:cNvPr>
          <p:cNvSpPr>
            <a:spLocks noGrp="1"/>
          </p:cNvSpPr>
          <p:nvPr>
            <p:ph type="body" sz="quarter" idx="16" hasCustomPrompt="1"/>
          </p:nvPr>
        </p:nvSpPr>
        <p:spPr>
          <a:xfrm>
            <a:off x="469198" y="2047572"/>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40" name="Text Placeholder 2">
            <a:extLst>
              <a:ext uri="{FF2B5EF4-FFF2-40B4-BE49-F238E27FC236}">
                <a16:creationId xmlns:a16="http://schemas.microsoft.com/office/drawing/2014/main" id="{38CE774B-FEF9-5F44-84BC-70BDCBE1E650}"/>
              </a:ext>
            </a:extLst>
          </p:cNvPr>
          <p:cNvSpPr>
            <a:spLocks noGrp="1"/>
          </p:cNvSpPr>
          <p:nvPr>
            <p:ph type="body" sz="quarter" idx="17" hasCustomPrompt="1"/>
          </p:nvPr>
        </p:nvSpPr>
        <p:spPr>
          <a:xfrm>
            <a:off x="5200069" y="2046099"/>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2</a:t>
            </a:r>
          </a:p>
        </p:txBody>
      </p:sp>
      <p:sp>
        <p:nvSpPr>
          <p:cNvPr id="41" name="Text Placeholder 2">
            <a:extLst>
              <a:ext uri="{FF2B5EF4-FFF2-40B4-BE49-F238E27FC236}">
                <a16:creationId xmlns:a16="http://schemas.microsoft.com/office/drawing/2014/main" id="{E7AF9607-C0B5-B14C-B6F5-7AF74439E040}"/>
              </a:ext>
            </a:extLst>
          </p:cNvPr>
          <p:cNvSpPr>
            <a:spLocks noGrp="1"/>
          </p:cNvSpPr>
          <p:nvPr>
            <p:ph type="body" sz="quarter" idx="18" hasCustomPrompt="1"/>
          </p:nvPr>
        </p:nvSpPr>
        <p:spPr>
          <a:xfrm>
            <a:off x="469197" y="2486598"/>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42" name="Text Placeholder 2">
            <a:extLst>
              <a:ext uri="{FF2B5EF4-FFF2-40B4-BE49-F238E27FC236}">
                <a16:creationId xmlns:a16="http://schemas.microsoft.com/office/drawing/2014/main" id="{15AD2642-53C6-A14B-843C-BBAD6813C7A5}"/>
              </a:ext>
            </a:extLst>
          </p:cNvPr>
          <p:cNvSpPr>
            <a:spLocks noGrp="1"/>
          </p:cNvSpPr>
          <p:nvPr>
            <p:ph type="body" sz="quarter" idx="19" hasCustomPrompt="1"/>
          </p:nvPr>
        </p:nvSpPr>
        <p:spPr>
          <a:xfrm>
            <a:off x="5200068" y="2485125"/>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3</a:t>
            </a:r>
          </a:p>
        </p:txBody>
      </p:sp>
      <p:sp>
        <p:nvSpPr>
          <p:cNvPr id="43" name="Text Placeholder 2">
            <a:extLst>
              <a:ext uri="{FF2B5EF4-FFF2-40B4-BE49-F238E27FC236}">
                <a16:creationId xmlns:a16="http://schemas.microsoft.com/office/drawing/2014/main" id="{24DB17B9-D24C-5449-BE06-8A0D20244F68}"/>
              </a:ext>
            </a:extLst>
          </p:cNvPr>
          <p:cNvSpPr>
            <a:spLocks noGrp="1"/>
          </p:cNvSpPr>
          <p:nvPr>
            <p:ph type="body" sz="quarter" idx="20" hasCustomPrompt="1"/>
          </p:nvPr>
        </p:nvSpPr>
        <p:spPr>
          <a:xfrm>
            <a:off x="469197" y="2925624"/>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44" name="Text Placeholder 2">
            <a:extLst>
              <a:ext uri="{FF2B5EF4-FFF2-40B4-BE49-F238E27FC236}">
                <a16:creationId xmlns:a16="http://schemas.microsoft.com/office/drawing/2014/main" id="{6B45D863-FFA7-8044-B35F-CBD3E4ED7525}"/>
              </a:ext>
            </a:extLst>
          </p:cNvPr>
          <p:cNvSpPr>
            <a:spLocks noGrp="1"/>
          </p:cNvSpPr>
          <p:nvPr>
            <p:ph type="body" sz="quarter" idx="21" hasCustomPrompt="1"/>
          </p:nvPr>
        </p:nvSpPr>
        <p:spPr>
          <a:xfrm>
            <a:off x="5200068" y="2924151"/>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4</a:t>
            </a:r>
          </a:p>
        </p:txBody>
      </p:sp>
      <p:sp>
        <p:nvSpPr>
          <p:cNvPr id="45" name="Text Placeholder 2">
            <a:extLst>
              <a:ext uri="{FF2B5EF4-FFF2-40B4-BE49-F238E27FC236}">
                <a16:creationId xmlns:a16="http://schemas.microsoft.com/office/drawing/2014/main" id="{FC537BCE-F8FC-2C4F-861A-7E934795147A}"/>
              </a:ext>
            </a:extLst>
          </p:cNvPr>
          <p:cNvSpPr>
            <a:spLocks noGrp="1"/>
          </p:cNvSpPr>
          <p:nvPr>
            <p:ph type="body" sz="quarter" idx="22" hasCustomPrompt="1"/>
          </p:nvPr>
        </p:nvSpPr>
        <p:spPr>
          <a:xfrm>
            <a:off x="469197" y="3366123"/>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46" name="Text Placeholder 2">
            <a:extLst>
              <a:ext uri="{FF2B5EF4-FFF2-40B4-BE49-F238E27FC236}">
                <a16:creationId xmlns:a16="http://schemas.microsoft.com/office/drawing/2014/main" id="{163E7F3A-09C6-414F-88F5-5D98EE7DDB23}"/>
              </a:ext>
            </a:extLst>
          </p:cNvPr>
          <p:cNvSpPr>
            <a:spLocks noGrp="1"/>
          </p:cNvSpPr>
          <p:nvPr>
            <p:ph type="body" sz="quarter" idx="23" hasCustomPrompt="1"/>
          </p:nvPr>
        </p:nvSpPr>
        <p:spPr>
          <a:xfrm>
            <a:off x="5200068" y="3364650"/>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5</a:t>
            </a:r>
          </a:p>
        </p:txBody>
      </p:sp>
      <p:sp>
        <p:nvSpPr>
          <p:cNvPr id="47" name="Text Placeholder 2">
            <a:extLst>
              <a:ext uri="{FF2B5EF4-FFF2-40B4-BE49-F238E27FC236}">
                <a16:creationId xmlns:a16="http://schemas.microsoft.com/office/drawing/2014/main" id="{9A468AA8-E999-4F4E-A97B-E2013DA638E6}"/>
              </a:ext>
            </a:extLst>
          </p:cNvPr>
          <p:cNvSpPr>
            <a:spLocks noGrp="1"/>
          </p:cNvSpPr>
          <p:nvPr>
            <p:ph type="body" sz="quarter" idx="24" hasCustomPrompt="1"/>
          </p:nvPr>
        </p:nvSpPr>
        <p:spPr>
          <a:xfrm>
            <a:off x="469196" y="3805149"/>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48" name="Text Placeholder 2">
            <a:extLst>
              <a:ext uri="{FF2B5EF4-FFF2-40B4-BE49-F238E27FC236}">
                <a16:creationId xmlns:a16="http://schemas.microsoft.com/office/drawing/2014/main" id="{CB709394-FE5F-A84B-84C0-45D73AE74A84}"/>
              </a:ext>
            </a:extLst>
          </p:cNvPr>
          <p:cNvSpPr>
            <a:spLocks noGrp="1"/>
          </p:cNvSpPr>
          <p:nvPr>
            <p:ph type="body" sz="quarter" idx="25" hasCustomPrompt="1"/>
          </p:nvPr>
        </p:nvSpPr>
        <p:spPr>
          <a:xfrm>
            <a:off x="5200067" y="3803676"/>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6</a:t>
            </a:r>
          </a:p>
        </p:txBody>
      </p:sp>
      <p:sp>
        <p:nvSpPr>
          <p:cNvPr id="49" name="Text Placeholder 2">
            <a:extLst>
              <a:ext uri="{FF2B5EF4-FFF2-40B4-BE49-F238E27FC236}">
                <a16:creationId xmlns:a16="http://schemas.microsoft.com/office/drawing/2014/main" id="{6E9A2C36-03EA-064D-BC1F-4DDCA32169C8}"/>
              </a:ext>
            </a:extLst>
          </p:cNvPr>
          <p:cNvSpPr>
            <a:spLocks noGrp="1"/>
          </p:cNvSpPr>
          <p:nvPr>
            <p:ph type="body" sz="quarter" idx="26" hasCustomPrompt="1"/>
          </p:nvPr>
        </p:nvSpPr>
        <p:spPr>
          <a:xfrm>
            <a:off x="469196" y="4255112"/>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50" name="Text Placeholder 2">
            <a:extLst>
              <a:ext uri="{FF2B5EF4-FFF2-40B4-BE49-F238E27FC236}">
                <a16:creationId xmlns:a16="http://schemas.microsoft.com/office/drawing/2014/main" id="{2605707E-DBF9-4B43-BA2F-F7E40604FC3C}"/>
              </a:ext>
            </a:extLst>
          </p:cNvPr>
          <p:cNvSpPr>
            <a:spLocks noGrp="1"/>
          </p:cNvSpPr>
          <p:nvPr>
            <p:ph type="body" sz="quarter" idx="27" hasCustomPrompt="1"/>
          </p:nvPr>
        </p:nvSpPr>
        <p:spPr>
          <a:xfrm>
            <a:off x="5200067" y="4253639"/>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7</a:t>
            </a:r>
          </a:p>
        </p:txBody>
      </p:sp>
      <p:sp>
        <p:nvSpPr>
          <p:cNvPr id="51" name="Text Placeholder 2">
            <a:extLst>
              <a:ext uri="{FF2B5EF4-FFF2-40B4-BE49-F238E27FC236}">
                <a16:creationId xmlns:a16="http://schemas.microsoft.com/office/drawing/2014/main" id="{9E9F2C8C-8E61-0A48-942D-9C1ADD8907B3}"/>
              </a:ext>
            </a:extLst>
          </p:cNvPr>
          <p:cNvSpPr>
            <a:spLocks noGrp="1"/>
          </p:cNvSpPr>
          <p:nvPr>
            <p:ph type="body" sz="quarter" idx="28" hasCustomPrompt="1"/>
          </p:nvPr>
        </p:nvSpPr>
        <p:spPr>
          <a:xfrm>
            <a:off x="469196" y="4695611"/>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52" name="Text Placeholder 2">
            <a:extLst>
              <a:ext uri="{FF2B5EF4-FFF2-40B4-BE49-F238E27FC236}">
                <a16:creationId xmlns:a16="http://schemas.microsoft.com/office/drawing/2014/main" id="{9D79B825-A6AD-F141-A833-52B0B37EF047}"/>
              </a:ext>
            </a:extLst>
          </p:cNvPr>
          <p:cNvSpPr>
            <a:spLocks noGrp="1"/>
          </p:cNvSpPr>
          <p:nvPr>
            <p:ph type="body" sz="quarter" idx="29" hasCustomPrompt="1"/>
          </p:nvPr>
        </p:nvSpPr>
        <p:spPr>
          <a:xfrm>
            <a:off x="5200067" y="4694138"/>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8</a:t>
            </a:r>
          </a:p>
        </p:txBody>
      </p:sp>
      <p:sp>
        <p:nvSpPr>
          <p:cNvPr id="53" name="Text Placeholder 2">
            <a:extLst>
              <a:ext uri="{FF2B5EF4-FFF2-40B4-BE49-F238E27FC236}">
                <a16:creationId xmlns:a16="http://schemas.microsoft.com/office/drawing/2014/main" id="{4B7F4D3E-9079-1C45-AD29-EAEF8E6B0FD9}"/>
              </a:ext>
            </a:extLst>
          </p:cNvPr>
          <p:cNvSpPr>
            <a:spLocks noGrp="1"/>
          </p:cNvSpPr>
          <p:nvPr>
            <p:ph type="body" sz="quarter" idx="30" hasCustomPrompt="1"/>
          </p:nvPr>
        </p:nvSpPr>
        <p:spPr>
          <a:xfrm>
            <a:off x="469195" y="5134637"/>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55" name="Text Placeholder 2">
            <a:extLst>
              <a:ext uri="{FF2B5EF4-FFF2-40B4-BE49-F238E27FC236}">
                <a16:creationId xmlns:a16="http://schemas.microsoft.com/office/drawing/2014/main" id="{33C9FD34-8E0E-E345-94F4-EB0156CFCC62}"/>
              </a:ext>
            </a:extLst>
          </p:cNvPr>
          <p:cNvSpPr>
            <a:spLocks noGrp="1"/>
          </p:cNvSpPr>
          <p:nvPr>
            <p:ph type="body" sz="quarter" idx="32" hasCustomPrompt="1"/>
          </p:nvPr>
        </p:nvSpPr>
        <p:spPr>
          <a:xfrm>
            <a:off x="469195" y="5573663"/>
            <a:ext cx="4473739" cy="304479"/>
          </a:xfrm>
          <a:prstGeom prst="rect">
            <a:avLst/>
          </a:prstGeom>
        </p:spPr>
        <p:txBody>
          <a:bodyPr>
            <a:normAutofit/>
          </a:bodyPr>
          <a:lstStyle>
            <a:lvl1pPr marL="0" indent="0">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Click to add text</a:t>
            </a:r>
          </a:p>
        </p:txBody>
      </p:sp>
      <p:sp>
        <p:nvSpPr>
          <p:cNvPr id="3" name="Picture Placeholder 2">
            <a:extLst>
              <a:ext uri="{FF2B5EF4-FFF2-40B4-BE49-F238E27FC236}">
                <a16:creationId xmlns:a16="http://schemas.microsoft.com/office/drawing/2014/main" id="{9CA2876E-63D0-CC78-ACA8-FE3B1DBE99D6}"/>
              </a:ext>
            </a:extLst>
          </p:cNvPr>
          <p:cNvSpPr>
            <a:spLocks noGrp="1"/>
          </p:cNvSpPr>
          <p:nvPr>
            <p:ph type="pic" sz="quarter" idx="34"/>
          </p:nvPr>
        </p:nvSpPr>
        <p:spPr>
          <a:xfrm>
            <a:off x="5908108" y="1"/>
            <a:ext cx="6283892" cy="6858000"/>
          </a:xfrm>
        </p:spPr>
        <p:txBody>
          <a:bodyPr/>
          <a:lstStyle/>
          <a:p>
            <a:endParaRPr lang="en-AU"/>
          </a:p>
        </p:txBody>
      </p:sp>
      <p:sp>
        <p:nvSpPr>
          <p:cNvPr id="2" name="Text Placeholder 2">
            <a:extLst>
              <a:ext uri="{FF2B5EF4-FFF2-40B4-BE49-F238E27FC236}">
                <a16:creationId xmlns:a16="http://schemas.microsoft.com/office/drawing/2014/main" id="{DE44361B-FAEC-CAAB-671A-3802530C0F95}"/>
              </a:ext>
            </a:extLst>
          </p:cNvPr>
          <p:cNvSpPr>
            <a:spLocks noGrp="1"/>
          </p:cNvSpPr>
          <p:nvPr>
            <p:ph type="body" sz="quarter" idx="35" hasCustomPrompt="1"/>
          </p:nvPr>
        </p:nvSpPr>
        <p:spPr>
          <a:xfrm>
            <a:off x="5200067" y="5134637"/>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9</a:t>
            </a:r>
          </a:p>
        </p:txBody>
      </p:sp>
      <p:sp>
        <p:nvSpPr>
          <p:cNvPr id="4" name="Text Placeholder 2">
            <a:extLst>
              <a:ext uri="{FF2B5EF4-FFF2-40B4-BE49-F238E27FC236}">
                <a16:creationId xmlns:a16="http://schemas.microsoft.com/office/drawing/2014/main" id="{20C36C7A-703F-50DE-52E3-792B37FB3708}"/>
              </a:ext>
            </a:extLst>
          </p:cNvPr>
          <p:cNvSpPr>
            <a:spLocks noGrp="1"/>
          </p:cNvSpPr>
          <p:nvPr>
            <p:ph type="body" sz="quarter" idx="36" hasCustomPrompt="1"/>
          </p:nvPr>
        </p:nvSpPr>
        <p:spPr>
          <a:xfrm>
            <a:off x="5200067" y="5573663"/>
            <a:ext cx="449262" cy="304479"/>
          </a:xfrm>
          <a:prstGeom prst="rect">
            <a:avLst/>
          </a:prstGeom>
        </p:spPr>
        <p:txBody>
          <a:bodyPr>
            <a:normAutofit/>
          </a:bodyPr>
          <a:lstStyle>
            <a:lvl1pPr marL="0" indent="0" algn="r">
              <a:lnSpc>
                <a:spcPts val="1800"/>
              </a:lnSpc>
              <a:spcBef>
                <a:spcPts val="1000"/>
              </a:spcBef>
              <a:buNone/>
              <a:defRPr sz="1200">
                <a:solidFill>
                  <a:schemeClr val="tx1"/>
                </a:solidFill>
                <a:latin typeface="Arial" panose="020B0604020202020204" pitchFamily="34" charset="0"/>
                <a:cs typeface="Arial" panose="020B0604020202020204" pitchFamily="34" charset="0"/>
              </a:defRPr>
            </a:lvl1pPr>
            <a:lvl2pPr>
              <a:lnSpc>
                <a:spcPts val="1800"/>
              </a:lnSpc>
              <a:spcBef>
                <a:spcPts val="1000"/>
              </a:spcBef>
              <a:defRPr sz="1251">
                <a:solidFill>
                  <a:schemeClr val="bg1"/>
                </a:solidFill>
                <a:latin typeface="+mn-lt"/>
              </a:defRPr>
            </a:lvl2pPr>
            <a:lvl3pPr>
              <a:lnSpc>
                <a:spcPts val="1800"/>
              </a:lnSpc>
              <a:spcBef>
                <a:spcPts val="1000"/>
              </a:spcBef>
              <a:defRPr sz="1251">
                <a:solidFill>
                  <a:schemeClr val="bg1"/>
                </a:solidFill>
                <a:latin typeface="+mn-lt"/>
              </a:defRPr>
            </a:lvl3pPr>
            <a:lvl4pPr>
              <a:lnSpc>
                <a:spcPts val="1800"/>
              </a:lnSpc>
              <a:spcBef>
                <a:spcPts val="1000"/>
              </a:spcBef>
              <a:defRPr sz="1251"/>
            </a:lvl4pPr>
            <a:lvl5pPr>
              <a:lnSpc>
                <a:spcPts val="1800"/>
              </a:lnSpc>
              <a:spcBef>
                <a:spcPts val="1000"/>
              </a:spcBef>
              <a:defRPr sz="1251"/>
            </a:lvl5pPr>
          </a:lstStyle>
          <a:p>
            <a:pPr lvl="0"/>
            <a:r>
              <a:rPr lang="en-GB"/>
              <a:t>10</a:t>
            </a:r>
          </a:p>
        </p:txBody>
      </p:sp>
    </p:spTree>
    <p:extLst>
      <p:ext uri="{BB962C8B-B14F-4D97-AF65-F5344CB8AC3E}">
        <p14:creationId xmlns:p14="http://schemas.microsoft.com/office/powerpoint/2010/main" val="11104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left_and_image">
    <p:bg>
      <p:bgPr>
        <a:solidFill>
          <a:schemeClr val="bg1"/>
        </a:solidFill>
        <a:effectLst/>
      </p:bgPr>
    </p:bg>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4" name="Picture Placeholder 3">
            <a:extLst>
              <a:ext uri="{FF2B5EF4-FFF2-40B4-BE49-F238E27FC236}">
                <a16:creationId xmlns:a16="http://schemas.microsoft.com/office/drawing/2014/main" id="{9F55F25D-B866-1640-A6C9-AFCDBE9C99DF}"/>
              </a:ext>
            </a:extLst>
          </p:cNvPr>
          <p:cNvSpPr>
            <a:spLocks noGrp="1"/>
          </p:cNvSpPr>
          <p:nvPr>
            <p:ph type="pic" sz="quarter" idx="15"/>
          </p:nvPr>
        </p:nvSpPr>
        <p:spPr>
          <a:xfrm>
            <a:off x="6096000" y="0"/>
            <a:ext cx="6096000" cy="6858000"/>
          </a:xfrm>
        </p:spPr>
        <p:txBody>
          <a:bodyPr/>
          <a:lstStyle/>
          <a:p>
            <a:endParaRPr lang="en-GB"/>
          </a:p>
        </p:txBody>
      </p:sp>
      <p:sp>
        <p:nvSpPr>
          <p:cNvPr id="5" name="Slide Number Placeholder 5">
            <a:extLst>
              <a:ext uri="{FF2B5EF4-FFF2-40B4-BE49-F238E27FC236}">
                <a16:creationId xmlns:a16="http://schemas.microsoft.com/office/drawing/2014/main" id="{76A07D9E-6479-0B46-A6CA-72A760365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
        <p:nvSpPr>
          <p:cNvPr id="2" name="TextBox 1">
            <a:extLst>
              <a:ext uri="{FF2B5EF4-FFF2-40B4-BE49-F238E27FC236}">
                <a16:creationId xmlns:a16="http://schemas.microsoft.com/office/drawing/2014/main" id="{2E50BB94-360C-6319-C29E-6AEFA9A73BF7}"/>
              </a:ext>
            </a:extLst>
          </p:cNvPr>
          <p:cNvSpPr txBox="1"/>
          <p:nvPr userDrawn="1"/>
        </p:nvSpPr>
        <p:spPr>
          <a:xfrm>
            <a:off x="95709" y="6503832"/>
            <a:ext cx="373488" cy="230832"/>
          </a:xfrm>
          <a:prstGeom prst="rect">
            <a:avLst/>
          </a:prstGeom>
          <a:noFill/>
        </p:spPr>
        <p:txBody>
          <a:bodyPr wrap="square" rtlCol="0">
            <a:spAutoFit/>
          </a:bodyPr>
          <a:lstStyle/>
          <a:p>
            <a:pPr algn="ctr"/>
            <a:fld id="{23F43517-2410-4A8B-B391-9CF196788B02}" type="slidenum">
              <a:rPr lang="sv-SE" dirty="0" smtClean="0"/>
              <a:t>‹#›</a:t>
            </a:fld>
            <a:endParaRPr lang="en-US"/>
          </a:p>
        </p:txBody>
      </p:sp>
    </p:spTree>
    <p:extLst>
      <p:ext uri="{BB962C8B-B14F-4D97-AF65-F5344CB8AC3E}">
        <p14:creationId xmlns:p14="http://schemas.microsoft.com/office/powerpoint/2010/main" val="11140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right_and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57A076C-2188-364D-9F27-40C9744FE92F}"/>
              </a:ext>
            </a:extLst>
          </p:cNvPr>
          <p:cNvSpPr>
            <a:spLocks noGrp="1"/>
          </p:cNvSpPr>
          <p:nvPr>
            <p:ph type="pic" sz="quarter" idx="15"/>
          </p:nvPr>
        </p:nvSpPr>
        <p:spPr>
          <a:xfrm>
            <a:off x="0" y="0"/>
            <a:ext cx="6096000" cy="6858000"/>
          </a:xfrm>
        </p:spPr>
        <p:txBody>
          <a:bodyPr/>
          <a:lstStyle/>
          <a:p>
            <a:endParaRPr lang="en-GB"/>
          </a:p>
        </p:txBody>
      </p:sp>
      <p:sp>
        <p:nvSpPr>
          <p:cNvPr id="6" name="Text Placeholder 19">
            <a:extLst>
              <a:ext uri="{FF2B5EF4-FFF2-40B4-BE49-F238E27FC236}">
                <a16:creationId xmlns:a16="http://schemas.microsoft.com/office/drawing/2014/main" id="{FC441195-33DC-4D41-8D54-FA5037F8C9A6}"/>
              </a:ext>
            </a:extLst>
          </p:cNvPr>
          <p:cNvSpPr>
            <a:spLocks noGrp="1"/>
          </p:cNvSpPr>
          <p:nvPr>
            <p:ph type="body" sz="quarter" idx="16" hasCustomPrompt="1"/>
          </p:nvPr>
        </p:nvSpPr>
        <p:spPr>
          <a:xfrm>
            <a:off x="6563493" y="877607"/>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7" name="Text Placeholder 2">
            <a:extLst>
              <a:ext uri="{FF2B5EF4-FFF2-40B4-BE49-F238E27FC236}">
                <a16:creationId xmlns:a16="http://schemas.microsoft.com/office/drawing/2014/main" id="{3C99B6A0-288E-E547-8D3C-BB9EA2929BF8}"/>
              </a:ext>
            </a:extLst>
          </p:cNvPr>
          <p:cNvSpPr>
            <a:spLocks noGrp="1"/>
          </p:cNvSpPr>
          <p:nvPr>
            <p:ph type="body" sz="quarter" idx="17" hasCustomPrompt="1"/>
          </p:nvPr>
        </p:nvSpPr>
        <p:spPr>
          <a:xfrm>
            <a:off x="6563493" y="1604807"/>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2" name="TextBox 1">
            <a:extLst>
              <a:ext uri="{FF2B5EF4-FFF2-40B4-BE49-F238E27FC236}">
                <a16:creationId xmlns:a16="http://schemas.microsoft.com/office/drawing/2014/main" id="{9FD39BB0-35C7-3956-7464-ACEE06D2559C}"/>
              </a:ext>
            </a:extLst>
          </p:cNvPr>
          <p:cNvSpPr txBox="1"/>
          <p:nvPr userDrawn="1"/>
        </p:nvSpPr>
        <p:spPr>
          <a:xfrm>
            <a:off x="11687482" y="6503832"/>
            <a:ext cx="373488" cy="230832"/>
          </a:xfrm>
          <a:prstGeom prst="rect">
            <a:avLst/>
          </a:prstGeom>
          <a:noFill/>
        </p:spPr>
        <p:txBody>
          <a:bodyPr wrap="square" rtlCol="0">
            <a:spAutoFit/>
          </a:bodyPr>
          <a:lstStyle/>
          <a:p>
            <a:pPr algn="ctr"/>
            <a:fld id="{23F43517-2410-4A8B-B391-9CF196788B02}" type="slidenum">
              <a:rPr lang="sv-SE" dirty="0" smtClean="0"/>
              <a:t>‹#›</a:t>
            </a:fld>
            <a:endParaRPr lang="en-US"/>
          </a:p>
        </p:txBody>
      </p:sp>
    </p:spTree>
    <p:extLst>
      <p:ext uri="{BB962C8B-B14F-4D97-AF65-F5344CB8AC3E}">
        <p14:creationId xmlns:p14="http://schemas.microsoft.com/office/powerpoint/2010/main" val="279162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ratio 16:9 right ">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55F25D-B866-1640-A6C9-AFCDBE9C99DF}"/>
              </a:ext>
            </a:extLst>
          </p:cNvPr>
          <p:cNvSpPr>
            <a:spLocks noGrp="1" noChangeAspect="1"/>
          </p:cNvSpPr>
          <p:nvPr>
            <p:ph type="pic" sz="quarter" idx="15"/>
          </p:nvPr>
        </p:nvSpPr>
        <p:spPr>
          <a:xfrm>
            <a:off x="4051876" y="1605599"/>
            <a:ext cx="7625773" cy="4289581"/>
          </a:xfrm>
          <a:prstGeom prst="rect">
            <a:avLst/>
          </a:prstGeom>
        </p:spPr>
        <p:txBody>
          <a:bodyPr/>
          <a:lstStyle/>
          <a:p>
            <a:endParaRPr lang="en-GB"/>
          </a:p>
        </p:txBody>
      </p:sp>
      <p:sp>
        <p:nvSpPr>
          <p:cNvPr id="7" name="Text Placeholder 19">
            <a:extLst>
              <a:ext uri="{FF2B5EF4-FFF2-40B4-BE49-F238E27FC236}">
                <a16:creationId xmlns:a16="http://schemas.microsoft.com/office/drawing/2014/main" id="{D0EBE541-B9A4-0D44-90E1-1CF2A637702B}"/>
              </a:ext>
            </a:extLst>
          </p:cNvPr>
          <p:cNvSpPr>
            <a:spLocks noGrp="1"/>
          </p:cNvSpPr>
          <p:nvPr>
            <p:ph type="body" sz="quarter" idx="13" hasCustomPrompt="1"/>
          </p:nvPr>
        </p:nvSpPr>
        <p:spPr>
          <a:xfrm>
            <a:off x="469197" y="5148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8" name="Text Placeholder 2">
            <a:extLst>
              <a:ext uri="{FF2B5EF4-FFF2-40B4-BE49-F238E27FC236}">
                <a16:creationId xmlns:a16="http://schemas.microsoft.com/office/drawing/2014/main" id="{774BFDD5-79E4-CF4D-8A07-6C154CEADA97}"/>
              </a:ext>
            </a:extLst>
          </p:cNvPr>
          <p:cNvSpPr>
            <a:spLocks noGrp="1"/>
          </p:cNvSpPr>
          <p:nvPr>
            <p:ph type="body" sz="quarter" idx="14" hasCustomPrompt="1"/>
          </p:nvPr>
        </p:nvSpPr>
        <p:spPr>
          <a:xfrm>
            <a:off x="469198" y="1605601"/>
            <a:ext cx="3337416" cy="4289580"/>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2" name="Slide Number Placeholder 1">
            <a:extLst>
              <a:ext uri="{FF2B5EF4-FFF2-40B4-BE49-F238E27FC236}">
                <a16:creationId xmlns:a16="http://schemas.microsoft.com/office/drawing/2014/main" id="{DDB10129-C28A-694A-B037-D2FB9DA039EE}"/>
              </a:ext>
            </a:extLst>
          </p:cNvPr>
          <p:cNvSpPr>
            <a:spLocks noGrp="1"/>
          </p:cNvSpPr>
          <p:nvPr>
            <p:ph type="sldNum" sz="quarter" idx="16"/>
          </p:nvPr>
        </p:nvSpPr>
        <p:spPr/>
        <p:txBody>
          <a:bodyPr/>
          <a:lstStyle/>
          <a:p>
            <a:fld id="{D85ADF48-4DB7-7B4C-8E0B-930749D4F9C4}" type="slidenum">
              <a:rPr lang="en-GB" smtClean="0"/>
              <a:t>‹#›</a:t>
            </a:fld>
            <a:endParaRPr lang="en-GB"/>
          </a:p>
        </p:txBody>
      </p:sp>
      <p:sp>
        <p:nvSpPr>
          <p:cNvPr id="3" name="TextBox 2">
            <a:extLst>
              <a:ext uri="{FF2B5EF4-FFF2-40B4-BE49-F238E27FC236}">
                <a16:creationId xmlns:a16="http://schemas.microsoft.com/office/drawing/2014/main" id="{595B9BB1-A1F4-632D-73FE-C61778C1E9B0}"/>
              </a:ext>
            </a:extLst>
          </p:cNvPr>
          <p:cNvSpPr txBox="1"/>
          <p:nvPr userDrawn="1"/>
        </p:nvSpPr>
        <p:spPr>
          <a:xfrm>
            <a:off x="11687482" y="6503832"/>
            <a:ext cx="373488" cy="230832"/>
          </a:xfrm>
          <a:prstGeom prst="rect">
            <a:avLst/>
          </a:prstGeom>
          <a:noFill/>
        </p:spPr>
        <p:txBody>
          <a:bodyPr wrap="square" rtlCol="0">
            <a:spAutoFit/>
          </a:bodyPr>
          <a:lstStyle/>
          <a:p>
            <a:pPr algn="ctr"/>
            <a:fld id="{23F43517-2410-4A8B-B391-9CF196788B02}" type="slidenum">
              <a:rPr lang="sv-SE" dirty="0" smtClean="0"/>
              <a:t>‹#›</a:t>
            </a:fld>
            <a:endParaRPr lang="en-US"/>
          </a:p>
        </p:txBody>
      </p:sp>
    </p:spTree>
    <p:extLst>
      <p:ext uri="{BB962C8B-B14F-4D97-AF65-F5344CB8AC3E}">
        <p14:creationId xmlns:p14="http://schemas.microsoft.com/office/powerpoint/2010/main" val="393737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mage ratio 16:9 left ">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A6582131-88A5-874A-ED08-5F7AB65DE930}"/>
              </a:ext>
            </a:extLst>
          </p:cNvPr>
          <p:cNvSpPr>
            <a:spLocks noGrp="1" noChangeAspect="1"/>
          </p:cNvSpPr>
          <p:nvPr>
            <p:ph type="pic" sz="quarter" idx="17"/>
          </p:nvPr>
        </p:nvSpPr>
        <p:spPr>
          <a:xfrm>
            <a:off x="531815" y="1604807"/>
            <a:ext cx="7625773" cy="4289581"/>
          </a:xfrm>
          <a:prstGeom prst="rect">
            <a:avLst/>
          </a:prstGeom>
        </p:spPr>
        <p:txBody>
          <a:bodyPr/>
          <a:lstStyle/>
          <a:p>
            <a:endParaRPr lang="en-GB"/>
          </a:p>
        </p:txBody>
      </p:sp>
      <p:sp>
        <p:nvSpPr>
          <p:cNvPr id="6" name="Text Placeholder 19">
            <a:extLst>
              <a:ext uri="{FF2B5EF4-FFF2-40B4-BE49-F238E27FC236}">
                <a16:creationId xmlns:a16="http://schemas.microsoft.com/office/drawing/2014/main" id="{77C5A61D-4813-9E45-AE86-0F4D71CAB3B2}"/>
              </a:ext>
            </a:extLst>
          </p:cNvPr>
          <p:cNvSpPr>
            <a:spLocks noGrp="1"/>
          </p:cNvSpPr>
          <p:nvPr>
            <p:ph type="body" sz="quarter" idx="13" hasCustomPrompt="1"/>
          </p:nvPr>
        </p:nvSpPr>
        <p:spPr>
          <a:xfrm>
            <a:off x="469197" y="5148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2" name="Slide Number Placeholder 1">
            <a:extLst>
              <a:ext uri="{FF2B5EF4-FFF2-40B4-BE49-F238E27FC236}">
                <a16:creationId xmlns:a16="http://schemas.microsoft.com/office/drawing/2014/main" id="{43B31178-36D3-9F43-8142-4F6075B29098}"/>
              </a:ext>
            </a:extLst>
          </p:cNvPr>
          <p:cNvSpPr>
            <a:spLocks noGrp="1"/>
          </p:cNvSpPr>
          <p:nvPr>
            <p:ph type="sldNum" sz="quarter" idx="16"/>
          </p:nvPr>
        </p:nvSpPr>
        <p:spPr/>
        <p:txBody>
          <a:bodyPr/>
          <a:lstStyle/>
          <a:p>
            <a:fld id="{D85ADF48-4DB7-7B4C-8E0B-930749D4F9C4}" type="slidenum">
              <a:rPr lang="en-GB" smtClean="0"/>
              <a:t>‹#›</a:t>
            </a:fld>
            <a:endParaRPr lang="en-GB"/>
          </a:p>
        </p:txBody>
      </p:sp>
      <p:sp>
        <p:nvSpPr>
          <p:cNvPr id="5" name="Text Placeholder 2">
            <a:extLst>
              <a:ext uri="{FF2B5EF4-FFF2-40B4-BE49-F238E27FC236}">
                <a16:creationId xmlns:a16="http://schemas.microsoft.com/office/drawing/2014/main" id="{CDD7E3C7-2170-805A-B34D-83BAC371C13C}"/>
              </a:ext>
            </a:extLst>
          </p:cNvPr>
          <p:cNvSpPr>
            <a:spLocks noGrp="1"/>
          </p:cNvSpPr>
          <p:nvPr>
            <p:ph type="body" sz="quarter" idx="18" hasCustomPrompt="1"/>
          </p:nvPr>
        </p:nvSpPr>
        <p:spPr>
          <a:xfrm>
            <a:off x="8322769" y="1604807"/>
            <a:ext cx="3337416" cy="4289580"/>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4" name="TextBox 3">
            <a:extLst>
              <a:ext uri="{FF2B5EF4-FFF2-40B4-BE49-F238E27FC236}">
                <a16:creationId xmlns:a16="http://schemas.microsoft.com/office/drawing/2014/main" id="{0996E849-2F0C-DF77-2154-0798A72E5C89}"/>
              </a:ext>
            </a:extLst>
          </p:cNvPr>
          <p:cNvSpPr txBox="1"/>
          <p:nvPr userDrawn="1"/>
        </p:nvSpPr>
        <p:spPr>
          <a:xfrm>
            <a:off x="11687482" y="6503832"/>
            <a:ext cx="373488" cy="230832"/>
          </a:xfrm>
          <a:prstGeom prst="rect">
            <a:avLst/>
          </a:prstGeom>
          <a:noFill/>
        </p:spPr>
        <p:txBody>
          <a:bodyPr wrap="square" rtlCol="0">
            <a:spAutoFit/>
          </a:bodyPr>
          <a:lstStyle/>
          <a:p>
            <a:pPr algn="ctr"/>
            <a:fld id="{23F43517-2410-4A8B-B391-9CF196788B02}" type="slidenum">
              <a:rPr lang="sv-SE" dirty="0" smtClean="0"/>
              <a:t>‹#›</a:t>
            </a:fld>
            <a:endParaRPr lang="en-US"/>
          </a:p>
        </p:txBody>
      </p:sp>
    </p:spTree>
    <p:extLst>
      <p:ext uri="{BB962C8B-B14F-4D97-AF65-F5344CB8AC3E}">
        <p14:creationId xmlns:p14="http://schemas.microsoft.com/office/powerpoint/2010/main" val="15240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bg1"/>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A72F34B4-F4BD-454F-A4C0-48BC98899569}"/>
              </a:ext>
            </a:extLst>
          </p:cNvPr>
          <p:cNvSpPr>
            <a:spLocks noGrp="1"/>
          </p:cNvSpPr>
          <p:nvPr>
            <p:ph type="body" sz="quarter" idx="13" hasCustomPrompt="1"/>
          </p:nvPr>
        </p:nvSpPr>
        <p:spPr>
          <a:xfrm>
            <a:off x="469197" y="514800"/>
            <a:ext cx="10757603"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2" name="Slide Number Placeholder 1">
            <a:extLst>
              <a:ext uri="{FF2B5EF4-FFF2-40B4-BE49-F238E27FC236}">
                <a16:creationId xmlns:a16="http://schemas.microsoft.com/office/drawing/2014/main" id="{02808E5A-C8B3-6E4D-A7E8-D968D42823D5}"/>
              </a:ext>
            </a:extLst>
          </p:cNvPr>
          <p:cNvSpPr>
            <a:spLocks noGrp="1"/>
          </p:cNvSpPr>
          <p:nvPr>
            <p:ph type="sldNum" sz="quarter" idx="23"/>
          </p:nvPr>
        </p:nvSpPr>
        <p:spPr/>
        <p:txBody>
          <a:bodyPr/>
          <a:lstStyle/>
          <a:p>
            <a:fld id="{D85ADF48-4DB7-7B4C-8E0B-930749D4F9C4}" type="slidenum">
              <a:rPr lang="en-GB" smtClean="0"/>
              <a:t>‹#›</a:t>
            </a:fld>
            <a:endParaRPr lang="en-GB"/>
          </a:p>
        </p:txBody>
      </p:sp>
      <p:sp>
        <p:nvSpPr>
          <p:cNvPr id="10" name="Content Placeholder 3">
            <a:extLst>
              <a:ext uri="{FF2B5EF4-FFF2-40B4-BE49-F238E27FC236}">
                <a16:creationId xmlns:a16="http://schemas.microsoft.com/office/drawing/2014/main" id="{E146FBD5-EBA8-814C-A86C-F1F9EFDC1AD2}"/>
              </a:ext>
            </a:extLst>
          </p:cNvPr>
          <p:cNvSpPr>
            <a:spLocks noGrp="1"/>
          </p:cNvSpPr>
          <p:nvPr>
            <p:ph sz="quarter" idx="24"/>
          </p:nvPr>
        </p:nvSpPr>
        <p:spPr>
          <a:xfrm>
            <a:off x="514350"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9">
            <a:extLst>
              <a:ext uri="{FF2B5EF4-FFF2-40B4-BE49-F238E27FC236}">
                <a16:creationId xmlns:a16="http://schemas.microsoft.com/office/drawing/2014/main" id="{C80E7052-C3C5-9B4A-9ECD-047EDC67BD3C}"/>
              </a:ext>
            </a:extLst>
          </p:cNvPr>
          <p:cNvSpPr>
            <a:spLocks noGrp="1"/>
          </p:cNvSpPr>
          <p:nvPr>
            <p:ph type="body" sz="quarter" idx="17" hasCustomPrompt="1"/>
          </p:nvPr>
        </p:nvSpPr>
        <p:spPr>
          <a:xfrm>
            <a:off x="515256"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7" name="Text Placeholder 19">
            <a:extLst>
              <a:ext uri="{FF2B5EF4-FFF2-40B4-BE49-F238E27FC236}">
                <a16:creationId xmlns:a16="http://schemas.microsoft.com/office/drawing/2014/main" id="{479FBEA1-E151-6943-AF73-58EEF78A00A8}"/>
              </a:ext>
            </a:extLst>
          </p:cNvPr>
          <p:cNvSpPr>
            <a:spLocks noGrp="1"/>
          </p:cNvSpPr>
          <p:nvPr>
            <p:ph type="body" sz="quarter" idx="18" hasCustomPrompt="1"/>
          </p:nvPr>
        </p:nvSpPr>
        <p:spPr>
          <a:xfrm>
            <a:off x="4397375"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19">
            <a:extLst>
              <a:ext uri="{FF2B5EF4-FFF2-40B4-BE49-F238E27FC236}">
                <a16:creationId xmlns:a16="http://schemas.microsoft.com/office/drawing/2014/main" id="{B98AEADA-8BB0-214F-B295-08266D020E34}"/>
              </a:ext>
            </a:extLst>
          </p:cNvPr>
          <p:cNvSpPr>
            <a:spLocks noGrp="1"/>
          </p:cNvSpPr>
          <p:nvPr>
            <p:ph type="body" sz="quarter" idx="19" hasCustomPrompt="1"/>
          </p:nvPr>
        </p:nvSpPr>
        <p:spPr>
          <a:xfrm>
            <a:off x="8279494" y="1621467"/>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9" name="Content Placeholder 3">
            <a:extLst>
              <a:ext uri="{FF2B5EF4-FFF2-40B4-BE49-F238E27FC236}">
                <a16:creationId xmlns:a16="http://schemas.microsoft.com/office/drawing/2014/main" id="{DF1501BB-8BC3-C843-82C7-B042376EF25E}"/>
              </a:ext>
            </a:extLst>
          </p:cNvPr>
          <p:cNvSpPr>
            <a:spLocks noGrp="1"/>
          </p:cNvSpPr>
          <p:nvPr>
            <p:ph sz="quarter" idx="25"/>
          </p:nvPr>
        </p:nvSpPr>
        <p:spPr>
          <a:xfrm>
            <a:off x="4397375"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20" name="Content Placeholder 3">
            <a:extLst>
              <a:ext uri="{FF2B5EF4-FFF2-40B4-BE49-F238E27FC236}">
                <a16:creationId xmlns:a16="http://schemas.microsoft.com/office/drawing/2014/main" id="{9C3184C6-8389-3F43-BA24-BDD77782A6CE}"/>
              </a:ext>
            </a:extLst>
          </p:cNvPr>
          <p:cNvSpPr>
            <a:spLocks noGrp="1"/>
          </p:cNvSpPr>
          <p:nvPr>
            <p:ph sz="quarter" idx="26"/>
          </p:nvPr>
        </p:nvSpPr>
        <p:spPr>
          <a:xfrm>
            <a:off x="8285162"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89FD69AB-BF2D-4EC9-391F-6F6E6FD28C64}"/>
              </a:ext>
            </a:extLst>
          </p:cNvPr>
          <p:cNvSpPr txBox="1"/>
          <p:nvPr userDrawn="1"/>
        </p:nvSpPr>
        <p:spPr>
          <a:xfrm>
            <a:off x="11687482" y="6503832"/>
            <a:ext cx="373488" cy="230832"/>
          </a:xfrm>
          <a:prstGeom prst="rect">
            <a:avLst/>
          </a:prstGeom>
          <a:noFill/>
        </p:spPr>
        <p:txBody>
          <a:bodyPr wrap="square" rtlCol="0">
            <a:spAutoFit/>
          </a:bodyPr>
          <a:lstStyle/>
          <a:p>
            <a:pPr algn="ctr"/>
            <a:fld id="{23F43517-2410-4A8B-B391-9CF196788B02}" type="slidenum">
              <a:rPr lang="sv-SE" dirty="0" smtClean="0"/>
              <a:t>‹#›</a:t>
            </a:fld>
            <a:endParaRPr lang="en-US"/>
          </a:p>
        </p:txBody>
      </p:sp>
    </p:spTree>
    <p:extLst>
      <p:ext uri="{BB962C8B-B14F-4D97-AF65-F5344CB8AC3E}">
        <p14:creationId xmlns:p14="http://schemas.microsoft.com/office/powerpoint/2010/main" val="39577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 slide - text left image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563AA-36F5-412D-BFA2-B8FC259DE3FB}"/>
              </a:ext>
            </a:extLst>
          </p:cNvPr>
          <p:cNvSpPr>
            <a:spLocks noGrp="1"/>
          </p:cNvSpPr>
          <p:nvPr>
            <p:ph type="pic" sz="quarter" idx="17" hasCustomPrompt="1"/>
          </p:nvPr>
        </p:nvSpPr>
        <p:spPr>
          <a:xfrm>
            <a:off x="0" y="0"/>
            <a:ext cx="6096000" cy="6858000"/>
          </a:xfrm>
          <a:noFill/>
        </p:spPr>
        <p:txBody>
          <a:bodyPr/>
          <a:lstStyle>
            <a:lvl1pPr marL="0" indent="0" algn="ctr">
              <a:buNone/>
              <a:defRPr>
                <a:solidFill>
                  <a:schemeClr val="bg1">
                    <a:lumMod val="50000"/>
                  </a:schemeClr>
                </a:solidFill>
              </a:defRPr>
            </a:lvl1pPr>
          </a:lstStyle>
          <a:p>
            <a:r>
              <a:rPr lang="sv-SE"/>
              <a:t>[INSERT IMAGE]</a:t>
            </a:r>
          </a:p>
        </p:txBody>
      </p:sp>
      <p:pic>
        <p:nvPicPr>
          <p:cNvPr id="7" name="Bildobjekt 15">
            <a:extLst>
              <a:ext uri="{FF2B5EF4-FFF2-40B4-BE49-F238E27FC236}">
                <a16:creationId xmlns:a16="http://schemas.microsoft.com/office/drawing/2014/main" id="{12318679-2B19-455C-BEBC-E899679DD8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788" y="6048831"/>
            <a:ext cx="1088551" cy="315249"/>
          </a:xfrm>
          <a:prstGeom prst="rect">
            <a:avLst/>
          </a:prstGeom>
        </p:spPr>
      </p:pic>
      <p:sp>
        <p:nvSpPr>
          <p:cNvPr id="8" name="Text Placeholder 3">
            <a:extLst>
              <a:ext uri="{FF2B5EF4-FFF2-40B4-BE49-F238E27FC236}">
                <a16:creationId xmlns:a16="http://schemas.microsoft.com/office/drawing/2014/main" id="{BFD726D1-D6A9-4C40-BBCF-16F70D5B730A}"/>
              </a:ext>
            </a:extLst>
          </p:cNvPr>
          <p:cNvSpPr>
            <a:spLocks noGrp="1"/>
          </p:cNvSpPr>
          <p:nvPr>
            <p:ph type="body" sz="quarter" idx="18"/>
          </p:nvPr>
        </p:nvSpPr>
        <p:spPr>
          <a:xfrm>
            <a:off x="7165991" y="2358848"/>
            <a:ext cx="3902043" cy="2884377"/>
          </a:xfrm>
        </p:spPr>
        <p:txBody>
          <a:bodyPr/>
          <a:lstStyle>
            <a:lvl1pPr marL="0" indent="0">
              <a:buNone/>
              <a:defRPr/>
            </a:lvl1pPr>
          </a:lstStyle>
          <a:p>
            <a:pPr>
              <a:lnSpc>
                <a:spcPct val="100000"/>
              </a:lnSpc>
            </a:pPr>
            <a:endParaRPr lang="en-GB" sz="1600">
              <a:solidFill>
                <a:srgbClr val="002E5F"/>
              </a:solidFill>
            </a:endParaRPr>
          </a:p>
        </p:txBody>
      </p:sp>
      <p:sp>
        <p:nvSpPr>
          <p:cNvPr id="9" name="Text Placeholder 4">
            <a:extLst>
              <a:ext uri="{FF2B5EF4-FFF2-40B4-BE49-F238E27FC236}">
                <a16:creationId xmlns:a16="http://schemas.microsoft.com/office/drawing/2014/main" id="{22C3AE36-3FCC-43AE-A0F3-C3CBBA4330F2}"/>
              </a:ext>
            </a:extLst>
          </p:cNvPr>
          <p:cNvSpPr>
            <a:spLocks noGrp="1"/>
          </p:cNvSpPr>
          <p:nvPr>
            <p:ph type="body" sz="quarter" idx="19"/>
          </p:nvPr>
        </p:nvSpPr>
        <p:spPr>
          <a:xfrm>
            <a:off x="7165991" y="1583541"/>
            <a:ext cx="3664469" cy="542883"/>
          </a:xfrm>
        </p:spPr>
        <p:txBody>
          <a:bodyPr>
            <a:normAutofit/>
          </a:bodyPr>
          <a:lstStyle>
            <a:lvl1pPr marL="0" indent="0">
              <a:buNone/>
              <a:defRPr sz="3000" b="1"/>
            </a:lvl1pPr>
          </a:lstStyle>
          <a:p>
            <a:endParaRPr lang="en-GB">
              <a:solidFill>
                <a:srgbClr val="002E5F"/>
              </a:solidFill>
            </a:endParaRPr>
          </a:p>
        </p:txBody>
      </p:sp>
      <p:sp>
        <p:nvSpPr>
          <p:cNvPr id="10" name="Text Placeholder 5">
            <a:extLst>
              <a:ext uri="{FF2B5EF4-FFF2-40B4-BE49-F238E27FC236}">
                <a16:creationId xmlns:a16="http://schemas.microsoft.com/office/drawing/2014/main" id="{5B26B745-1EA5-4053-AB71-16F02FF834BC}"/>
              </a:ext>
            </a:extLst>
          </p:cNvPr>
          <p:cNvSpPr>
            <a:spLocks noGrp="1"/>
          </p:cNvSpPr>
          <p:nvPr>
            <p:ph type="body" sz="quarter" idx="20" hasCustomPrompt="1"/>
          </p:nvPr>
        </p:nvSpPr>
        <p:spPr>
          <a:xfrm>
            <a:off x="7247473" y="4727178"/>
            <a:ext cx="1828798" cy="427178"/>
          </a:xfrm>
          <a:solidFill>
            <a:srgbClr val="315C6D"/>
          </a:solidFill>
          <a:ln w="15875">
            <a:solidFill>
              <a:schemeClr val="bg1"/>
            </a:solidFill>
          </a:ln>
        </p:spPr>
        <p:txBody>
          <a:bodyPr anchor="ctr">
            <a:normAutofit/>
          </a:bodyPr>
          <a:lstStyle>
            <a:lvl1pPr marL="0" indent="0" algn="ctr">
              <a:buNone/>
              <a:defRPr sz="1400" b="1"/>
            </a:lvl1pPr>
          </a:lstStyle>
          <a:p>
            <a:r>
              <a:rPr lang="sv-SE" sz="1200">
                <a:solidFill>
                  <a:schemeClr val="bg1"/>
                </a:solidFill>
                <a:hlinkClick r:id="rId3" action="ppaction://hlinkfile">
                  <a:extLst>
                    <a:ext uri="{A12FA001-AC4F-418D-AE19-62706E023703}">
                      <ahyp:hlinkClr xmlns:ahyp="http://schemas.microsoft.com/office/drawing/2018/hyperlinkcolor" val="tx"/>
                    </a:ext>
                  </a:extLst>
                </a:hlinkClick>
              </a:rPr>
              <a:t>Click </a:t>
            </a:r>
            <a:r>
              <a:rPr lang="sv-SE" sz="1200" err="1">
                <a:solidFill>
                  <a:schemeClr val="bg1"/>
                </a:solidFill>
                <a:hlinkClick r:id="rId3" action="ppaction://hlinkfile">
                  <a:extLst>
                    <a:ext uri="{A12FA001-AC4F-418D-AE19-62706E023703}">
                      <ahyp:hlinkClr xmlns:ahyp="http://schemas.microsoft.com/office/drawing/2018/hyperlinkcolor" val="tx"/>
                    </a:ext>
                  </a:extLst>
                </a:hlinkClick>
              </a:rPr>
              <a:t>here</a:t>
            </a:r>
            <a:endParaRPr lang="en-GB" sz="1200">
              <a:solidFill>
                <a:schemeClr val="bg1"/>
              </a:solidFill>
            </a:endParaRPr>
          </a:p>
        </p:txBody>
      </p:sp>
    </p:spTree>
    <p:extLst>
      <p:ext uri="{BB962C8B-B14F-4D97-AF65-F5344CB8AC3E}">
        <p14:creationId xmlns:p14="http://schemas.microsoft.com/office/powerpoint/2010/main" val="16386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F4C8BA6-8F63-4948-B239-9C64B6710776}"/>
              </a:ext>
            </a:extLst>
          </p:cNvPr>
          <p:cNvSpPr>
            <a:spLocks noGrp="1"/>
          </p:cNvSpPr>
          <p:nvPr>
            <p:ph type="title"/>
          </p:nvPr>
        </p:nvSpPr>
        <p:spPr>
          <a:xfrm>
            <a:off x="524209" y="514800"/>
            <a:ext cx="10515226" cy="716400"/>
          </a:xfrm>
          <a:prstGeom prst="rect">
            <a:avLst/>
          </a:prstGeom>
        </p:spPr>
        <p:txBody>
          <a:bodyPr vert="horz" lIns="91440" tIns="45720" rIns="91440" bIns="45720" rtlCol="0" anchor="t">
            <a:normAutofit/>
          </a:bodyPr>
          <a:lstStyle/>
          <a:p>
            <a:r>
              <a:rPr lang="en-GB" noProof="0" err="1"/>
              <a:t>Bufab</a:t>
            </a:r>
            <a:r>
              <a:rPr lang="en-GB" noProof="0"/>
              <a:t> master template </a:t>
            </a:r>
            <a:endParaRPr lang="en-US"/>
          </a:p>
        </p:txBody>
      </p:sp>
      <p:sp>
        <p:nvSpPr>
          <p:cNvPr id="5" name="Text Placeholder 2">
            <a:extLst>
              <a:ext uri="{FF2B5EF4-FFF2-40B4-BE49-F238E27FC236}">
                <a16:creationId xmlns:a16="http://schemas.microsoft.com/office/drawing/2014/main" id="{D0711C67-4799-804F-ABAF-AD2F24A18415}"/>
              </a:ext>
            </a:extLst>
          </p:cNvPr>
          <p:cNvSpPr>
            <a:spLocks noGrp="1"/>
          </p:cNvSpPr>
          <p:nvPr>
            <p:ph type="body" idx="1"/>
          </p:nvPr>
        </p:nvSpPr>
        <p:spPr>
          <a:xfrm>
            <a:off x="523835" y="1593057"/>
            <a:ext cx="10515600" cy="4302124"/>
          </a:xfrm>
          <a:prstGeom prst="rect">
            <a:avLst/>
          </a:prstGeom>
        </p:spPr>
        <p:txBody>
          <a:bodyPr vert="horz" lIns="91440" tIns="45720" rIns="91440" bIns="45720" rtlCol="0">
            <a:normAutofit/>
          </a:bodyPr>
          <a:lstStyle/>
          <a:p>
            <a:pPr lvl="0"/>
            <a:r>
              <a:rPr lang="sv-SE"/>
              <a:t>Text </a:t>
            </a:r>
          </a:p>
          <a:p>
            <a:pPr lvl="1"/>
            <a:r>
              <a:rPr lang="sv-SE"/>
              <a:t>Text </a:t>
            </a:r>
          </a:p>
          <a:p>
            <a:pPr lvl="2"/>
            <a:r>
              <a:rPr lang="sv-SE"/>
              <a:t>Text</a:t>
            </a:r>
          </a:p>
          <a:p>
            <a:pPr lvl="2"/>
            <a:endParaRPr lang="sv-SE"/>
          </a:p>
          <a:p>
            <a:pPr lvl="3"/>
            <a:endParaRPr lang="sv-SE"/>
          </a:p>
        </p:txBody>
      </p:sp>
      <p:sp>
        <p:nvSpPr>
          <p:cNvPr id="6" name="Slide Number Placeholder 5">
            <a:extLst>
              <a:ext uri="{FF2B5EF4-FFF2-40B4-BE49-F238E27FC236}">
                <a16:creationId xmlns:a16="http://schemas.microsoft.com/office/drawing/2014/main" id="{1EBBE32C-C3EE-8B4C-904D-6E45E0543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2717603809"/>
      </p:ext>
    </p:extLst>
  </p:cSld>
  <p:clrMap bg1="lt1" tx1="dk1" bg2="lt2" tx2="dk2" accent1="accent1" accent2="accent2" accent3="accent3" accent4="accent4" accent5="accent5" accent6="accent6" hlink="hlink" folHlink="folHlink"/>
  <p:sldLayoutIdLst>
    <p:sldLayoutId id="2147483884" r:id="rId1"/>
    <p:sldLayoutId id="2147483921" r:id="rId2"/>
    <p:sldLayoutId id="2147483923" r:id="rId3"/>
    <p:sldLayoutId id="2147483924" r:id="rId4"/>
    <p:sldLayoutId id="2147483894" r:id="rId5"/>
    <p:sldLayoutId id="2147483895" r:id="rId6"/>
    <p:sldLayoutId id="2147483931" r:id="rId7"/>
    <p:sldLayoutId id="21474839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332" rtl="0" eaLnBrk="1" latinLnBrk="0" hangingPunct="1">
        <a:lnSpc>
          <a:spcPct val="90000"/>
        </a:lnSpc>
        <a:spcBef>
          <a:spcPts val="1000"/>
        </a:spcBef>
        <a:buNone/>
        <a:defRPr sz="3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2" algn="l" defTabSz="914332" rtl="0" eaLnBrk="1" latinLnBrk="0" hangingPunct="1">
        <a:defRPr sz="1800" kern="1200">
          <a:solidFill>
            <a:schemeClr val="tx1"/>
          </a:solidFill>
          <a:latin typeface="+mn-lt"/>
          <a:ea typeface="+mn-ea"/>
          <a:cs typeface="+mn-cs"/>
        </a:defRPr>
      </a:lvl5pPr>
      <a:lvl6pPr marL="2285828"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6"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2160">
          <p15:clr>
            <a:srgbClr val="C35EA4"/>
          </p15:clr>
        </p15:guide>
        <p15:guide id="3" orient="horz" pos="4065">
          <p15:clr>
            <a:srgbClr val="C35EA4"/>
          </p15:clr>
        </p15:guide>
        <p15:guide id="5" pos="7356">
          <p15:clr>
            <a:srgbClr val="C35EA4"/>
          </p15:clr>
        </p15:guide>
        <p15:guide id="6" pos="324">
          <p15:clr>
            <a:srgbClr val="C35EA4"/>
          </p15:clr>
        </p15:guide>
        <p15:guide id="7" orient="horz" pos="3713">
          <p15:clr>
            <a:srgbClr val="5ACBF0"/>
          </p15:clr>
        </p15:guide>
        <p15:guide id="8" orient="horz" pos="1004">
          <p15:clr>
            <a:srgbClr val="5ACBF0"/>
          </p15:clr>
        </p15:guide>
        <p15:guide id="9" pos="3557">
          <p15:clr>
            <a:srgbClr val="5ACBF0"/>
          </p15:clr>
        </p15:guide>
        <p15:guide id="10" pos="7072">
          <p15:clr>
            <a:srgbClr val="5ACBF0"/>
          </p15:clr>
        </p15:guide>
        <p15:guide id="11" pos="4123">
          <p15:clr>
            <a:srgbClr val="5ACBF0"/>
          </p15:clr>
        </p15:guide>
        <p15:guide id="12" pos="608">
          <p15:clr>
            <a:srgbClr val="5ACBF0"/>
          </p15:clr>
        </p15:guide>
        <p15:guide id="14" orient="horz" pos="550">
          <p15:clr>
            <a:srgbClr val="000000"/>
          </p15:clr>
        </p15:guide>
        <p15:guide id="18" pos="2569">
          <p15:clr>
            <a:srgbClr val="547EBF"/>
          </p15:clr>
        </p15:guide>
        <p15:guide id="19" pos="4815">
          <p15:clr>
            <a:srgbClr val="F26B43"/>
          </p15:clr>
        </p15:guide>
        <p15:guide id="20" pos="5099">
          <p15:clr>
            <a:srgbClr val="547EBF"/>
          </p15:clr>
        </p15:guide>
        <p15:guide id="21" pos="2865">
          <p15:clr>
            <a:srgbClr val="F26B43"/>
          </p15:clr>
        </p15:guide>
        <p15:guide id="23" orient="horz" pos="323">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ufab.com/en/solutions/replenishment/easyrfid"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ufab.com/en/solutions/replenishment/easyscal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ufab.com/en/solutions/replenishment/easylabe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bufab.com/en/solutions/replenishment/easyvend"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bufab.com/en/solutions/replenishment/easytrack"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bufab.com/en/contact-us?page=talk-to-an-expert&amp;scroll=1" TargetMode="External"/><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ufab.com/en/solutions/replenishment/easyscan"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ufab.com/en/solutions/replenishment/easyrfid"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AA47C-FEAE-CC87-332A-3B95F14D4048}"/>
              </a:ext>
            </a:extLst>
          </p:cNvPr>
          <p:cNvSpPr>
            <a:spLocks noGrp="1"/>
          </p:cNvSpPr>
          <p:nvPr>
            <p:ph type="body" sz="quarter" idx="15"/>
          </p:nvPr>
        </p:nvSpPr>
        <p:spPr>
          <a:xfrm>
            <a:off x="514350" y="2311400"/>
            <a:ext cx="10620496" cy="558800"/>
          </a:xfrm>
        </p:spPr>
        <p:txBody>
          <a:bodyPr/>
          <a:lstStyle/>
          <a:p>
            <a:r>
              <a:rPr lang="en-US" spc="0"/>
              <a:t>The Manufacturer’s Guide to Logistics Solutions</a:t>
            </a:r>
          </a:p>
        </p:txBody>
      </p:sp>
      <p:sp>
        <p:nvSpPr>
          <p:cNvPr id="3" name="Text Placeholder 2">
            <a:extLst>
              <a:ext uri="{FF2B5EF4-FFF2-40B4-BE49-F238E27FC236}">
                <a16:creationId xmlns:a16="http://schemas.microsoft.com/office/drawing/2014/main" id="{8770B124-AFBC-56E2-5D03-083BD7552858}"/>
              </a:ext>
            </a:extLst>
          </p:cNvPr>
          <p:cNvSpPr>
            <a:spLocks noGrp="1"/>
          </p:cNvSpPr>
          <p:nvPr>
            <p:ph type="body" sz="quarter" idx="16"/>
          </p:nvPr>
        </p:nvSpPr>
        <p:spPr/>
        <p:txBody>
          <a:bodyPr/>
          <a:lstStyle/>
          <a:p>
            <a:r>
              <a:rPr lang="en-US"/>
              <a:t>Replenishment systems that bring peace of mind</a:t>
            </a:r>
          </a:p>
        </p:txBody>
      </p:sp>
    </p:spTree>
    <p:extLst>
      <p:ext uri="{BB962C8B-B14F-4D97-AF65-F5344CB8AC3E}">
        <p14:creationId xmlns:p14="http://schemas.microsoft.com/office/powerpoint/2010/main" val="338484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59034-42F3-D762-E5A1-B767D10378BD}"/>
              </a:ext>
            </a:extLst>
          </p:cNvPr>
          <p:cNvSpPr>
            <a:spLocks noGrp="1"/>
          </p:cNvSpPr>
          <p:nvPr>
            <p:ph type="body" sz="quarter" idx="13"/>
          </p:nvPr>
        </p:nvSpPr>
        <p:spPr>
          <a:xfrm>
            <a:off x="469197" y="514800"/>
            <a:ext cx="5227000" cy="716147"/>
          </a:xfrm>
        </p:spPr>
        <p:txBody>
          <a:bodyPr/>
          <a:lstStyle/>
          <a:p>
            <a:r>
              <a:rPr lang="en-US"/>
              <a:t>RFID container systems</a:t>
            </a:r>
          </a:p>
        </p:txBody>
      </p:sp>
      <p:sp>
        <p:nvSpPr>
          <p:cNvPr id="4" name="Text Placeholder 3">
            <a:extLst>
              <a:ext uri="{FF2B5EF4-FFF2-40B4-BE49-F238E27FC236}">
                <a16:creationId xmlns:a16="http://schemas.microsoft.com/office/drawing/2014/main" id="{430C7181-A725-17A6-EE02-719962798A22}"/>
              </a:ext>
            </a:extLst>
          </p:cNvPr>
          <p:cNvSpPr>
            <a:spLocks noGrp="1"/>
          </p:cNvSpPr>
          <p:nvPr>
            <p:ph type="body" sz="quarter" idx="14"/>
          </p:nvPr>
        </p:nvSpPr>
        <p:spPr/>
        <p:txBody>
          <a:bodyPr anchor="ctr">
            <a:normAutofit/>
          </a:bodyPr>
          <a:lstStyle/>
          <a:p>
            <a:pPr marL="0" indent="0">
              <a:buNone/>
            </a:pPr>
            <a:r>
              <a:rPr lang="en-US" b="1">
                <a:latin typeface="+mj-lt"/>
                <a:cs typeface="Arial"/>
              </a:rPr>
              <a:t>Ideal application</a:t>
            </a:r>
          </a:p>
          <a:p>
            <a:pPr marL="0" indent="0">
              <a:buNone/>
            </a:pPr>
            <a:r>
              <a:rPr lang="en-US">
                <a:latin typeface="+mj-lt"/>
                <a:cs typeface="Arial"/>
              </a:rPr>
              <a:t>A spare parts supermarket where many different components are stored on shelves close to each other. Adding empty top shelves to place empty bins on can be considered a waste of space, but since one container can serve many racks, it can be an optimal solution. Easy to use and reduces clutter. </a:t>
            </a:r>
            <a:endParaRPr lang="en-US"/>
          </a:p>
          <a:p>
            <a:pPr marL="0" indent="0">
              <a:buNone/>
            </a:pPr>
            <a:r>
              <a:rPr lang="en-US" b="1">
                <a:latin typeface="+mj-lt"/>
                <a:cs typeface="Arial"/>
              </a:rPr>
              <a:t>Level of automation</a:t>
            </a:r>
          </a:p>
          <a:p>
            <a:pPr marL="0" indent="0">
              <a:buNone/>
            </a:pPr>
            <a:r>
              <a:rPr lang="en-US">
                <a:latin typeface="+mj-lt"/>
                <a:cs typeface="Arial"/>
              </a:rPr>
              <a:t>For this system, the level of automation is practically the same as with the RFID shelf system. However, the system needs a larger volume of bins than the shelf system to be the most economical choice.</a:t>
            </a:r>
          </a:p>
          <a:p>
            <a:pPr marL="0" indent="0">
              <a:buNone/>
            </a:pPr>
            <a:r>
              <a:rPr lang="en-US">
                <a:solidFill>
                  <a:srgbClr val="0081C3"/>
                </a:solidFill>
                <a:latin typeface="+mj-lt"/>
                <a:cs typeface="Arial"/>
                <a:hlinkClick r:id="rId2">
                  <a:extLst>
                    <a:ext uri="{A12FA001-AC4F-418D-AE19-62706E023703}">
                      <ahyp:hlinkClr xmlns:ahyp="http://schemas.microsoft.com/office/drawing/2018/hyperlinkcolor" val="tx"/>
                    </a:ext>
                  </a:extLst>
                </a:hlinkClick>
              </a:rPr>
              <a:t>Explore this solution on bufab.com</a:t>
            </a:r>
            <a:endParaRPr lang="en-US">
              <a:solidFill>
                <a:srgbClr val="0081C3"/>
              </a:solidFill>
              <a:latin typeface="+mj-lt"/>
              <a:cs typeface="Arial"/>
            </a:endParaRPr>
          </a:p>
        </p:txBody>
      </p:sp>
      <p:pic>
        <p:nvPicPr>
          <p:cNvPr id="8" name="Picture Placeholder 7" descr="A person standing in a room&#10;&#10;Description automatically generated with low confidence">
            <a:extLst>
              <a:ext uri="{FF2B5EF4-FFF2-40B4-BE49-F238E27FC236}">
                <a16:creationId xmlns:a16="http://schemas.microsoft.com/office/drawing/2014/main" id="{31381D20-DC32-1180-30C1-7AD26B20980D}"/>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4051876" y="1605599"/>
            <a:ext cx="7625773" cy="4289581"/>
          </a:xfrm>
        </p:spPr>
      </p:pic>
    </p:spTree>
    <p:extLst>
      <p:ext uri="{BB962C8B-B14F-4D97-AF65-F5344CB8AC3E}">
        <p14:creationId xmlns:p14="http://schemas.microsoft.com/office/powerpoint/2010/main" val="14838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99F88-112D-72D3-7502-F1938734893F}"/>
              </a:ext>
            </a:extLst>
          </p:cNvPr>
          <p:cNvSpPr>
            <a:spLocks noGrp="1"/>
          </p:cNvSpPr>
          <p:nvPr>
            <p:ph type="body" sz="quarter" idx="16"/>
          </p:nvPr>
        </p:nvSpPr>
        <p:spPr>
          <a:xfrm>
            <a:off x="6563493" y="593132"/>
            <a:ext cx="5124009" cy="716147"/>
          </a:xfrm>
        </p:spPr>
        <p:txBody>
          <a:bodyPr/>
          <a:lstStyle/>
          <a:p>
            <a:r>
              <a:rPr lang="sv-SE" err="1"/>
              <a:t>Scale</a:t>
            </a:r>
            <a:r>
              <a:rPr lang="sv-SE"/>
              <a:t> systems</a:t>
            </a:r>
            <a:endParaRPr lang="en-AU"/>
          </a:p>
        </p:txBody>
      </p:sp>
      <p:sp>
        <p:nvSpPr>
          <p:cNvPr id="4" name="Text Placeholder 3">
            <a:extLst>
              <a:ext uri="{FF2B5EF4-FFF2-40B4-BE49-F238E27FC236}">
                <a16:creationId xmlns:a16="http://schemas.microsoft.com/office/drawing/2014/main" id="{5BB977F8-DEE6-2CA6-6125-09B4E2C8A780}"/>
              </a:ext>
            </a:extLst>
          </p:cNvPr>
          <p:cNvSpPr>
            <a:spLocks noGrp="1"/>
          </p:cNvSpPr>
          <p:nvPr>
            <p:ph type="body" sz="quarter" idx="17"/>
          </p:nvPr>
        </p:nvSpPr>
        <p:spPr>
          <a:xfrm>
            <a:off x="6563493" y="1320332"/>
            <a:ext cx="5123989" cy="5019513"/>
          </a:xfrm>
        </p:spPr>
        <p:txBody>
          <a:bodyPr vert="horz" lIns="91440" tIns="45720" rIns="91440" bIns="45720" rtlCol="0" anchor="t">
            <a:noAutofit/>
          </a:bodyPr>
          <a:lstStyle/>
          <a:p>
            <a:pPr marL="0" indent="0">
              <a:buNone/>
            </a:pPr>
            <a:r>
              <a:rPr lang="en-US" dirty="0">
                <a:latin typeface="Arial"/>
                <a:cs typeface="Arial"/>
              </a:rPr>
              <a:t>In these systems, each C-parts bin is placed on a scale that constantly monitors the bin’s weight. The scales can be fitted on shelves or mounted directly on the bin, creating a mobile unit. When parts are taken from the bin, the total weight is reduced, and the system is continuously updated with the exact number of parts available.</a:t>
            </a:r>
          </a:p>
          <a:p>
            <a:pPr marL="0" indent="0">
              <a:buNone/>
            </a:pPr>
            <a:r>
              <a:rPr lang="en-US" b="1" dirty="0">
                <a:latin typeface="Arial"/>
                <a:cs typeface="Arial"/>
              </a:rPr>
              <a:t>Benefits</a:t>
            </a:r>
          </a:p>
          <a:p>
            <a:r>
              <a:rPr lang="en-GB" dirty="0">
                <a:latin typeface="Arial"/>
                <a:cs typeface="Arial"/>
              </a:rPr>
              <a:t>When installed, no manual intervention is required. An operator only needs to take the parts for the stock level to automatically update.</a:t>
            </a:r>
          </a:p>
          <a:p>
            <a:r>
              <a:rPr lang="en-US" dirty="0">
                <a:latin typeface="Arial"/>
                <a:cs typeface="Arial"/>
              </a:rPr>
              <a:t>Most other solutions only update the inventory system when a bin is emptied. With a scale solution, data on the exact number of available parts is always accurate in real time. </a:t>
            </a:r>
          </a:p>
          <a:p>
            <a:r>
              <a:rPr lang="en-US" dirty="0">
                <a:latin typeface="Arial"/>
                <a:cs typeface="Arial"/>
              </a:rPr>
              <a:t>Mobile scale units create flexibility and are also suitable for placement at the point of use. Scale systems are also available for high runners on pallets instead of bins.</a:t>
            </a:r>
          </a:p>
          <a:p>
            <a:pPr marL="0" indent="0">
              <a:buNone/>
            </a:pPr>
            <a:r>
              <a:rPr lang="en-US" b="1" dirty="0">
                <a:latin typeface="Arial"/>
                <a:cs typeface="Arial"/>
              </a:rPr>
              <a:t>Potential drawbacks</a:t>
            </a:r>
          </a:p>
          <a:p>
            <a:r>
              <a:rPr lang="en-US" dirty="0">
                <a:latin typeface="Arial"/>
                <a:cs typeface="Arial"/>
              </a:rPr>
              <a:t>Because each bin requires its own individual scale, a system like this comes with a higher investment, especially when used in multiple locations in the production facility or with many different parts.</a:t>
            </a:r>
          </a:p>
          <a:p>
            <a:pPr marL="0" indent="0">
              <a:buNone/>
            </a:pPr>
            <a:endParaRPr lang="en-US"/>
          </a:p>
        </p:txBody>
      </p:sp>
      <p:pic>
        <p:nvPicPr>
          <p:cNvPr id="12" name="Picture Placeholder 11" descr="A picture containing person, clothing, blue, person&#10;&#10;Description automatically generated">
            <a:extLst>
              <a:ext uri="{FF2B5EF4-FFF2-40B4-BE49-F238E27FC236}">
                <a16:creationId xmlns:a16="http://schemas.microsoft.com/office/drawing/2014/main" id="{1FDFB523-C3BE-39CB-C6B1-F41F6D3F9239}"/>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329131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B25E96-F97F-B6B9-E160-319B3FB3638F}"/>
              </a:ext>
            </a:extLst>
          </p:cNvPr>
          <p:cNvSpPr>
            <a:spLocks noGrp="1"/>
          </p:cNvSpPr>
          <p:nvPr>
            <p:ph type="body" sz="quarter" idx="13"/>
          </p:nvPr>
        </p:nvSpPr>
        <p:spPr/>
        <p:txBody>
          <a:bodyPr/>
          <a:lstStyle/>
          <a:p>
            <a:r>
              <a:rPr lang="en-US"/>
              <a:t>Scale systems</a:t>
            </a:r>
          </a:p>
        </p:txBody>
      </p:sp>
      <p:sp>
        <p:nvSpPr>
          <p:cNvPr id="4" name="Text Placeholder 3">
            <a:extLst>
              <a:ext uri="{FF2B5EF4-FFF2-40B4-BE49-F238E27FC236}">
                <a16:creationId xmlns:a16="http://schemas.microsoft.com/office/drawing/2014/main" id="{177A4EF9-9F03-F964-71CC-7C72CA98B253}"/>
              </a:ext>
            </a:extLst>
          </p:cNvPr>
          <p:cNvSpPr>
            <a:spLocks noGrp="1"/>
          </p:cNvSpPr>
          <p:nvPr>
            <p:ph type="body" sz="quarter" idx="18"/>
          </p:nvPr>
        </p:nvSpPr>
        <p:spPr/>
        <p:txBody>
          <a:bodyPr anchor="ctr"/>
          <a:lstStyle/>
          <a:p>
            <a:pPr marL="0" indent="0">
              <a:buNone/>
            </a:pPr>
            <a:r>
              <a:rPr lang="en-US" b="1">
                <a:latin typeface="Arial"/>
                <a:cs typeface="Arial"/>
              </a:rPr>
              <a:t>Ideal application</a:t>
            </a:r>
          </a:p>
          <a:p>
            <a:pPr marL="0" indent="0">
              <a:buNone/>
            </a:pPr>
            <a:r>
              <a:rPr lang="en-US">
                <a:latin typeface="Arial"/>
                <a:cs typeface="Arial"/>
              </a:rPr>
              <a:t>Any manufacturing operation that uses fast-moving, highly critical C-parts that must never run out. </a:t>
            </a:r>
            <a:endParaRPr lang="en-US"/>
          </a:p>
          <a:p>
            <a:pPr marL="0" indent="0">
              <a:buNone/>
            </a:pPr>
            <a:r>
              <a:rPr lang="en-US" b="1">
                <a:latin typeface="Arial"/>
                <a:cs typeface="Arial"/>
              </a:rPr>
              <a:t>Level of automation</a:t>
            </a:r>
          </a:p>
          <a:p>
            <a:pPr marL="0" indent="0">
              <a:buNone/>
            </a:pPr>
            <a:r>
              <a:rPr lang="en-US">
                <a:latin typeface="Arial"/>
                <a:cs typeface="Arial"/>
              </a:rPr>
              <a:t>A scale system offers the highest level of automation compared to the other systems shown here. No manual input apart from taking C-parts from the bin is needed to update the inventory system, and the real-time data this solution provides creates further possibilities for more automation.</a:t>
            </a:r>
          </a:p>
          <a:p>
            <a:pPr marL="0" indent="0">
              <a:buNone/>
            </a:pPr>
            <a:r>
              <a:rPr lang="en-US">
                <a:latin typeface="Arial"/>
                <a:cs typeface="Arial"/>
              </a:rPr>
              <a:t>The mobile units provide unparalleled flexibility.</a:t>
            </a:r>
          </a:p>
          <a:p>
            <a:pPr marL="0" indent="0">
              <a:buNone/>
            </a:pPr>
            <a:r>
              <a:rPr lang="en-US">
                <a:solidFill>
                  <a:srgbClr val="0081C3"/>
                </a:solidFill>
                <a:latin typeface="Arial"/>
                <a:cs typeface="Arial"/>
                <a:hlinkClick r:id="rId2">
                  <a:extLst>
                    <a:ext uri="{A12FA001-AC4F-418D-AE19-62706E023703}">
                      <ahyp:hlinkClr xmlns:ahyp="http://schemas.microsoft.com/office/drawing/2018/hyperlinkcolor" val="tx"/>
                    </a:ext>
                  </a:extLst>
                </a:hlinkClick>
              </a:rPr>
              <a:t>Explore these solutions on bufab.com</a:t>
            </a:r>
            <a:endParaRPr lang="en-US">
              <a:solidFill>
                <a:srgbClr val="0081C3"/>
              </a:solidFill>
              <a:latin typeface="Arial"/>
              <a:cs typeface="Arial"/>
            </a:endParaRPr>
          </a:p>
        </p:txBody>
      </p:sp>
      <p:pic>
        <p:nvPicPr>
          <p:cNvPr id="7" name="Picture Placeholder 6" descr="A picture containing text, person, blue, box&#10;&#10;Description automatically generated">
            <a:extLst>
              <a:ext uri="{FF2B5EF4-FFF2-40B4-BE49-F238E27FC236}">
                <a16:creationId xmlns:a16="http://schemas.microsoft.com/office/drawing/2014/main" id="{5CC3014E-6D50-1875-0E9D-C3F8EEC500CC}"/>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68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99F88-112D-72D3-7502-F1938734893F}"/>
              </a:ext>
            </a:extLst>
          </p:cNvPr>
          <p:cNvSpPr>
            <a:spLocks noGrp="1"/>
          </p:cNvSpPr>
          <p:nvPr>
            <p:ph type="body" sz="quarter" idx="16"/>
          </p:nvPr>
        </p:nvSpPr>
        <p:spPr>
          <a:xfrm>
            <a:off x="6563493" y="593132"/>
            <a:ext cx="5124009" cy="716147"/>
          </a:xfrm>
        </p:spPr>
        <p:txBody>
          <a:bodyPr/>
          <a:lstStyle/>
          <a:p>
            <a:r>
              <a:rPr lang="sv-SE"/>
              <a:t>E-</a:t>
            </a:r>
            <a:r>
              <a:rPr lang="sv-SE" err="1"/>
              <a:t>labels</a:t>
            </a:r>
            <a:endParaRPr lang="en-AU"/>
          </a:p>
        </p:txBody>
      </p:sp>
      <p:sp>
        <p:nvSpPr>
          <p:cNvPr id="4" name="Text Placeholder 3">
            <a:extLst>
              <a:ext uri="{FF2B5EF4-FFF2-40B4-BE49-F238E27FC236}">
                <a16:creationId xmlns:a16="http://schemas.microsoft.com/office/drawing/2014/main" id="{5BB977F8-DEE6-2CA6-6125-09B4E2C8A780}"/>
              </a:ext>
            </a:extLst>
          </p:cNvPr>
          <p:cNvSpPr>
            <a:spLocks noGrp="1"/>
          </p:cNvSpPr>
          <p:nvPr>
            <p:ph type="body" sz="quarter" idx="17"/>
          </p:nvPr>
        </p:nvSpPr>
        <p:spPr>
          <a:xfrm>
            <a:off x="6563493" y="1320332"/>
            <a:ext cx="5123989" cy="5019513"/>
          </a:xfrm>
        </p:spPr>
        <p:txBody>
          <a:bodyPr vert="horz" lIns="91440" tIns="45720" rIns="91440" bIns="45720" rtlCol="0" anchor="t">
            <a:noAutofit/>
          </a:bodyPr>
          <a:lstStyle/>
          <a:p>
            <a:pPr marL="0" indent="0">
              <a:buNone/>
            </a:pPr>
            <a:r>
              <a:rPr lang="en-GB" dirty="0">
                <a:latin typeface="Arial"/>
                <a:cs typeface="Arial"/>
              </a:rPr>
              <a:t>The innovative e-label makes it easy to label and update bins and shelves quickly with item information and an image. It is also possible to get automatic updates with order information. Depending on user preferences, the e-labels can be placed on the shelf or directly on the bin.</a:t>
            </a:r>
          </a:p>
          <a:p>
            <a:pPr marL="0" indent="0">
              <a:buNone/>
            </a:pPr>
            <a:r>
              <a:rPr lang="en-US" b="1" dirty="0">
                <a:latin typeface="Arial"/>
                <a:cs typeface="Arial"/>
              </a:rPr>
              <a:t>Benefits</a:t>
            </a:r>
          </a:p>
          <a:p>
            <a:r>
              <a:rPr lang="en-GB" dirty="0">
                <a:latin typeface="Arial"/>
                <a:cs typeface="Arial"/>
              </a:rPr>
              <a:t>Operators can create orders directly from the label, saving valuable time and reducing errors. </a:t>
            </a:r>
            <a:endParaRPr lang="en-GB" dirty="0"/>
          </a:p>
          <a:p>
            <a:r>
              <a:rPr lang="en-GB" dirty="0">
                <a:latin typeface="Arial"/>
                <a:cs typeface="Arial"/>
              </a:rPr>
              <a:t>The label can display the real-time order status.</a:t>
            </a:r>
          </a:p>
          <a:p>
            <a:r>
              <a:rPr lang="en-GB" dirty="0">
                <a:latin typeface="Arial"/>
                <a:cs typeface="Arial"/>
              </a:rPr>
              <a:t>It becomes easier to find and verify the product with pictures.</a:t>
            </a:r>
          </a:p>
          <a:p>
            <a:r>
              <a:rPr lang="en-GB" dirty="0">
                <a:latin typeface="Arial"/>
                <a:cs typeface="Arial"/>
              </a:rPr>
              <a:t>It is easy to make updates without the need to print labels.</a:t>
            </a:r>
          </a:p>
          <a:p>
            <a:pPr marL="0" indent="0">
              <a:buNone/>
            </a:pPr>
            <a:r>
              <a:rPr lang="en-US" b="1" dirty="0">
                <a:latin typeface="Arial"/>
                <a:cs typeface="Arial"/>
              </a:rPr>
              <a:t>Potential drawbacks</a:t>
            </a:r>
          </a:p>
          <a:p>
            <a:r>
              <a:rPr lang="en-US" dirty="0">
                <a:latin typeface="Arial"/>
                <a:cs typeface="Arial"/>
              </a:rPr>
              <a:t>The battery needs to be changed every 5 years.</a:t>
            </a:r>
          </a:p>
          <a:p>
            <a:r>
              <a:rPr lang="en-US" dirty="0">
                <a:latin typeface="Arial"/>
                <a:cs typeface="Arial"/>
              </a:rPr>
              <a:t>Not as sustainable as a printed label, but that may be compensated for with upsides like fewer transports and less waste.</a:t>
            </a:r>
          </a:p>
          <a:p>
            <a:r>
              <a:rPr lang="en-US" dirty="0">
                <a:latin typeface="Arial"/>
                <a:cs typeface="Arial"/>
              </a:rPr>
              <a:t>The human factor can make it possible to misplace a box, resulting in the operator picking the wrong item if the e-label is not attached directly to the box.</a:t>
            </a:r>
            <a:endParaRPr lang="en-US" dirty="0"/>
          </a:p>
          <a:p>
            <a:pPr marL="0" indent="0">
              <a:buNone/>
            </a:pPr>
            <a:endParaRPr lang="en-US" dirty="0"/>
          </a:p>
        </p:txBody>
      </p:sp>
      <p:pic>
        <p:nvPicPr>
          <p:cNvPr id="6" name="Picture 7" descr="A picture containing wall, person, indoor, blue&#10;&#10;Description automatically generated">
            <a:extLst>
              <a:ext uri="{FF2B5EF4-FFF2-40B4-BE49-F238E27FC236}">
                <a16:creationId xmlns:a16="http://schemas.microsoft.com/office/drawing/2014/main" id="{A38ADC37-22A4-6E61-7D47-EC182CA88352}"/>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33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B25E96-F97F-B6B9-E160-319B3FB3638F}"/>
              </a:ext>
            </a:extLst>
          </p:cNvPr>
          <p:cNvSpPr>
            <a:spLocks noGrp="1"/>
          </p:cNvSpPr>
          <p:nvPr>
            <p:ph type="body" sz="quarter" idx="13"/>
          </p:nvPr>
        </p:nvSpPr>
        <p:spPr/>
        <p:txBody>
          <a:bodyPr/>
          <a:lstStyle/>
          <a:p>
            <a:r>
              <a:rPr lang="en-US"/>
              <a:t>E-labels</a:t>
            </a:r>
          </a:p>
        </p:txBody>
      </p:sp>
      <p:sp>
        <p:nvSpPr>
          <p:cNvPr id="4" name="Text Placeholder 3">
            <a:extLst>
              <a:ext uri="{FF2B5EF4-FFF2-40B4-BE49-F238E27FC236}">
                <a16:creationId xmlns:a16="http://schemas.microsoft.com/office/drawing/2014/main" id="{177A4EF9-9F03-F964-71CC-7C72CA98B253}"/>
              </a:ext>
            </a:extLst>
          </p:cNvPr>
          <p:cNvSpPr>
            <a:spLocks noGrp="1"/>
          </p:cNvSpPr>
          <p:nvPr>
            <p:ph type="body" sz="quarter" idx="18"/>
          </p:nvPr>
        </p:nvSpPr>
        <p:spPr/>
        <p:txBody>
          <a:bodyPr anchor="ctr"/>
          <a:lstStyle/>
          <a:p>
            <a:pPr marL="0" indent="0">
              <a:buNone/>
            </a:pPr>
            <a:r>
              <a:rPr lang="en-US" b="1">
                <a:latin typeface="Arial"/>
                <a:cs typeface="Arial"/>
              </a:rPr>
              <a:t>Ideal application</a:t>
            </a:r>
          </a:p>
          <a:p>
            <a:pPr marL="0" indent="0">
              <a:buNone/>
            </a:pPr>
            <a:r>
              <a:rPr lang="en-GB">
                <a:latin typeface="Arial"/>
                <a:cs typeface="Arial"/>
              </a:rPr>
              <a:t>Ideal for supermarkets, production lines, and other areas where accurate and efficient inventory management is crucial. Placed on a mobile unit with a scale, it will provide an easy and secure replenishment.</a:t>
            </a:r>
            <a:endParaRPr lang="en-GB"/>
          </a:p>
          <a:p>
            <a:pPr marL="0" indent="0">
              <a:buNone/>
            </a:pPr>
            <a:r>
              <a:rPr lang="en-US" b="1">
                <a:latin typeface="Arial"/>
                <a:cs typeface="Arial"/>
              </a:rPr>
              <a:t>Level of automation</a:t>
            </a:r>
          </a:p>
          <a:p>
            <a:pPr marL="0" indent="0">
              <a:buNone/>
            </a:pPr>
            <a:r>
              <a:rPr lang="en-US">
                <a:latin typeface="Arial"/>
                <a:cs typeface="Arial"/>
              </a:rPr>
              <a:t>The level of automation is quite similar to scanners. The operator presses the button and an order is placed.</a:t>
            </a:r>
          </a:p>
          <a:p>
            <a:pPr marL="0" indent="0">
              <a:buNone/>
            </a:pPr>
            <a:r>
              <a:rPr lang="en-US">
                <a:solidFill>
                  <a:srgbClr val="0081C3"/>
                </a:solidFill>
                <a:latin typeface="Arial"/>
                <a:cs typeface="Arial"/>
                <a:hlinkClick r:id="rId2">
                  <a:extLst>
                    <a:ext uri="{A12FA001-AC4F-418D-AE19-62706E023703}">
                      <ahyp:hlinkClr xmlns:ahyp="http://schemas.microsoft.com/office/drawing/2018/hyperlinkcolor" val="tx"/>
                    </a:ext>
                  </a:extLst>
                </a:hlinkClick>
              </a:rPr>
              <a:t>Explore this solution on bufab.com</a:t>
            </a:r>
            <a:endParaRPr lang="en-US">
              <a:solidFill>
                <a:srgbClr val="0081C3"/>
              </a:solidFill>
              <a:latin typeface="Arial"/>
              <a:cs typeface="Arial"/>
            </a:endParaRPr>
          </a:p>
        </p:txBody>
      </p:sp>
      <p:pic>
        <p:nvPicPr>
          <p:cNvPr id="24" name="Picture Placeholder 23" descr="A person in a blue shirt&#10;&#10;Description automatically generated with medium confidence">
            <a:extLst>
              <a:ext uri="{FF2B5EF4-FFF2-40B4-BE49-F238E27FC236}">
                <a16:creationId xmlns:a16="http://schemas.microsoft.com/office/drawing/2014/main" id="{393A11D7-A7AF-31F0-6F72-B6D3000A72F5}"/>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039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71015-0E3B-0C5F-91B2-6EE7F0DDED7B}"/>
              </a:ext>
            </a:extLst>
          </p:cNvPr>
          <p:cNvSpPr>
            <a:spLocks noGrp="1"/>
          </p:cNvSpPr>
          <p:nvPr>
            <p:ph type="body" sz="quarter" idx="13"/>
          </p:nvPr>
        </p:nvSpPr>
        <p:spPr/>
        <p:txBody>
          <a:bodyPr vert="horz" lIns="91440" tIns="45720" rIns="91440" bIns="45720" rtlCol="0" anchor="t">
            <a:noAutofit/>
          </a:bodyPr>
          <a:lstStyle/>
          <a:p>
            <a:r>
              <a:rPr lang="en-US">
                <a:latin typeface="Arial"/>
                <a:cs typeface="Arial"/>
              </a:rPr>
              <a:t>Vending machine systems</a:t>
            </a:r>
            <a:endParaRPr lang="en-US"/>
          </a:p>
        </p:txBody>
      </p:sp>
      <p:sp>
        <p:nvSpPr>
          <p:cNvPr id="3" name="Text Placeholder 2">
            <a:extLst>
              <a:ext uri="{FF2B5EF4-FFF2-40B4-BE49-F238E27FC236}">
                <a16:creationId xmlns:a16="http://schemas.microsoft.com/office/drawing/2014/main" id="{9AF1B1DB-83D5-42AE-509B-42481BE3D67B}"/>
              </a:ext>
            </a:extLst>
          </p:cNvPr>
          <p:cNvSpPr>
            <a:spLocks noGrp="1"/>
          </p:cNvSpPr>
          <p:nvPr>
            <p:ph type="body" sz="quarter" idx="14"/>
          </p:nvPr>
        </p:nvSpPr>
        <p:spPr>
          <a:xfrm>
            <a:off x="469197" y="1605600"/>
            <a:ext cx="5123989" cy="4917748"/>
          </a:xfrm>
        </p:spPr>
        <p:txBody>
          <a:bodyPr vert="horz" lIns="91440" tIns="45720" rIns="91440" bIns="45720" rtlCol="0" anchor="t">
            <a:normAutofit/>
          </a:bodyPr>
          <a:lstStyle/>
          <a:p>
            <a:pPr marL="0" indent="0">
              <a:buNone/>
            </a:pPr>
            <a:r>
              <a:rPr lang="en-US" dirty="0">
                <a:latin typeface="Arial"/>
                <a:cs typeface="Arial"/>
              </a:rPr>
              <a:t>These systems are well-suited to storing and distributing MRO (Maintenance, Repair, and Operations) and PPE (Personal Protective Equipment) articles. Operators get quick product access to the items they need without manual registration, boosting production efficiency. Specialized units are also available for lending out expensive or shareable equipment to authorized users.</a:t>
            </a:r>
          </a:p>
          <a:p>
            <a:pPr marL="0" indent="0">
              <a:buNone/>
            </a:pPr>
            <a:r>
              <a:rPr lang="en-US" b="1" dirty="0">
                <a:latin typeface="Arial"/>
                <a:cs typeface="Arial"/>
              </a:rPr>
              <a:t>Benefits</a:t>
            </a:r>
          </a:p>
          <a:p>
            <a:r>
              <a:rPr lang="en-US" dirty="0">
                <a:latin typeface="Arial"/>
                <a:cs typeface="Arial"/>
              </a:rPr>
              <a:t>Real-time individual withdrawal through an access control system increases responsibility and reduces the risk of overconsumption. As a result, companies typically save up to </a:t>
            </a:r>
            <a:r>
              <a:rPr lang="en-US" b="1" dirty="0">
                <a:latin typeface="Arial"/>
                <a:cs typeface="Arial"/>
              </a:rPr>
              <a:t>30%</a:t>
            </a:r>
            <a:r>
              <a:rPr lang="en-US" dirty="0">
                <a:latin typeface="Arial"/>
                <a:cs typeface="Arial"/>
              </a:rPr>
              <a:t> on their MRO and PPE spending while ensuring that the right equipment is always available. </a:t>
            </a:r>
          </a:p>
          <a:p>
            <a:r>
              <a:rPr lang="en-US" dirty="0">
                <a:latin typeface="Arial"/>
                <a:cs typeface="Arial"/>
              </a:rPr>
              <a:t>Weight sensor technology provides user-friendly product access and an easy way to refill and monitor stock levels, allowing for better cost control and inventory management. </a:t>
            </a:r>
            <a:endParaRPr lang="en-US" dirty="0"/>
          </a:p>
        </p:txBody>
      </p:sp>
      <p:pic>
        <p:nvPicPr>
          <p:cNvPr id="8" name="Picture Placeholder 7" descr="A picture containing clothing, person, jeans, machine&#10;&#10;Description automatically generated">
            <a:extLst>
              <a:ext uri="{FF2B5EF4-FFF2-40B4-BE49-F238E27FC236}">
                <a16:creationId xmlns:a16="http://schemas.microsoft.com/office/drawing/2014/main" id="{9083BE4C-4B3A-C737-D90D-29D9930DFFE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3735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B25E96-F97F-B6B9-E160-319B3FB3638F}"/>
              </a:ext>
            </a:extLst>
          </p:cNvPr>
          <p:cNvSpPr>
            <a:spLocks noGrp="1"/>
          </p:cNvSpPr>
          <p:nvPr>
            <p:ph type="body" sz="quarter" idx="13"/>
          </p:nvPr>
        </p:nvSpPr>
        <p:spPr/>
        <p:txBody>
          <a:body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srgbClr val="002E5F"/>
                </a:solidFill>
                <a:effectLst/>
                <a:uLnTx/>
                <a:uFillTx/>
                <a:latin typeface="Arial" panose="020B0604020202020204" pitchFamily="34" charset="0"/>
                <a:ea typeface="+mn-ea"/>
                <a:cs typeface="Arial" panose="020B0604020202020204" pitchFamily="34" charset="0"/>
              </a:rPr>
              <a:t>Vending machine systems</a:t>
            </a:r>
          </a:p>
        </p:txBody>
      </p:sp>
      <p:sp>
        <p:nvSpPr>
          <p:cNvPr id="4" name="Text Placeholder 3">
            <a:extLst>
              <a:ext uri="{FF2B5EF4-FFF2-40B4-BE49-F238E27FC236}">
                <a16:creationId xmlns:a16="http://schemas.microsoft.com/office/drawing/2014/main" id="{177A4EF9-9F03-F964-71CC-7C72CA98B253}"/>
              </a:ext>
            </a:extLst>
          </p:cNvPr>
          <p:cNvSpPr>
            <a:spLocks noGrp="1"/>
          </p:cNvSpPr>
          <p:nvPr>
            <p:ph type="body" sz="quarter" idx="18"/>
          </p:nvPr>
        </p:nvSpPr>
        <p:spPr/>
        <p:txBody>
          <a:bodyPr anchor="ctr"/>
          <a:lstStyle/>
          <a:p>
            <a:pPr marL="0" indent="0">
              <a:buNone/>
            </a:pPr>
            <a:r>
              <a:rPr lang="en-US" b="1">
                <a:latin typeface="Arial"/>
                <a:cs typeface="Arial"/>
              </a:rPr>
              <a:t>Ideal application</a:t>
            </a:r>
          </a:p>
          <a:p>
            <a:pPr marL="0" indent="0">
              <a:buNone/>
            </a:pPr>
            <a:r>
              <a:rPr lang="en-US">
                <a:latin typeface="Arial"/>
                <a:cs typeface="Arial"/>
              </a:rPr>
              <a:t>Operations that want to increase control and reduce spending on PPE and MRO articles while providing all users efficient accessibility.</a:t>
            </a:r>
          </a:p>
          <a:p>
            <a:pPr marL="0" indent="0">
              <a:buNone/>
            </a:pPr>
            <a:r>
              <a:rPr lang="en-US" b="1">
                <a:latin typeface="Arial"/>
                <a:cs typeface="Arial"/>
              </a:rPr>
              <a:t>Level of automation</a:t>
            </a:r>
          </a:p>
          <a:p>
            <a:pPr marL="0" indent="0">
              <a:buNone/>
            </a:pPr>
            <a:r>
              <a:rPr lang="en-US">
                <a:latin typeface="Arial"/>
                <a:cs typeface="Arial"/>
              </a:rPr>
              <a:t>The vending machines provide a high level of automation. The user must identify and select the item. The system manages the ordering as needed by set parameters, but manual work is needed to feed the unit with the new products. </a:t>
            </a:r>
            <a:endParaRPr lang="en-US"/>
          </a:p>
          <a:p>
            <a:pPr marL="0" indent="0">
              <a:buNone/>
            </a:pPr>
            <a:r>
              <a:rPr lang="en-US">
                <a:solidFill>
                  <a:srgbClr val="0081C3"/>
                </a:solidFill>
                <a:latin typeface="Arial"/>
                <a:cs typeface="Arial"/>
                <a:hlinkClick r:id="rId2">
                  <a:extLst>
                    <a:ext uri="{A12FA001-AC4F-418D-AE19-62706E023703}">
                      <ahyp:hlinkClr xmlns:ahyp="http://schemas.microsoft.com/office/drawing/2018/hyperlinkcolor" val="tx"/>
                    </a:ext>
                  </a:extLst>
                </a:hlinkClick>
              </a:rPr>
              <a:t>Explore these solutions on bufab.com</a:t>
            </a:r>
            <a:endParaRPr lang="en-US">
              <a:solidFill>
                <a:srgbClr val="0081C3"/>
              </a:solidFill>
              <a:latin typeface="Arial"/>
              <a:cs typeface="Arial"/>
            </a:endParaRPr>
          </a:p>
        </p:txBody>
      </p:sp>
      <p:pic>
        <p:nvPicPr>
          <p:cNvPr id="16" name="Picture Placeholder 15" descr="A picture containing person, text, computer, indoor&#10;&#10;Description automatically generated">
            <a:extLst>
              <a:ext uri="{FF2B5EF4-FFF2-40B4-BE49-F238E27FC236}">
                <a16:creationId xmlns:a16="http://schemas.microsoft.com/office/drawing/2014/main" id="{5DC8D41F-6D5A-CEF0-BA9A-30770CC0AAC2}"/>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984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E7AABB-2925-E036-0B73-913FE6077924}"/>
              </a:ext>
            </a:extLst>
          </p:cNvPr>
          <p:cNvSpPr/>
          <p:nvPr/>
        </p:nvSpPr>
        <p:spPr>
          <a:xfrm>
            <a:off x="8170896" y="2187788"/>
            <a:ext cx="3515783" cy="421460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BD4CFE-F9D1-CB20-AC85-E506A2CE5862}"/>
              </a:ext>
            </a:extLst>
          </p:cNvPr>
          <p:cNvSpPr/>
          <p:nvPr/>
        </p:nvSpPr>
        <p:spPr>
          <a:xfrm>
            <a:off x="4315531" y="2187788"/>
            <a:ext cx="3515783" cy="4214606"/>
          </a:xfrm>
          <a:prstGeom prst="rect">
            <a:avLst/>
          </a:prstGeom>
          <a:solidFill>
            <a:srgbClr val="002E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2CD462-5C97-5B3C-BE6D-DAB255536F3C}"/>
              </a:ext>
            </a:extLst>
          </p:cNvPr>
          <p:cNvSpPr/>
          <p:nvPr/>
        </p:nvSpPr>
        <p:spPr>
          <a:xfrm>
            <a:off x="460166" y="2187788"/>
            <a:ext cx="3515783" cy="4214606"/>
          </a:xfrm>
          <a:prstGeom prst="rect">
            <a:avLst/>
          </a:prstGeom>
          <a:solidFill>
            <a:srgbClr val="315C6D"/>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D8A552F-A67F-252B-FBE1-6E8A9F0413A8}"/>
              </a:ext>
            </a:extLst>
          </p:cNvPr>
          <p:cNvSpPr>
            <a:spLocks noGrp="1"/>
          </p:cNvSpPr>
          <p:nvPr>
            <p:ph type="body" sz="quarter" idx="13"/>
          </p:nvPr>
        </p:nvSpPr>
        <p:spPr/>
        <p:txBody>
          <a:bodyPr/>
          <a:lstStyle/>
          <a:p>
            <a:r>
              <a:rPr lang="en-US"/>
              <a:t>Combining logistics solutions</a:t>
            </a:r>
          </a:p>
        </p:txBody>
      </p:sp>
      <p:sp>
        <p:nvSpPr>
          <p:cNvPr id="3" name="Content Placeholder 2">
            <a:extLst>
              <a:ext uri="{FF2B5EF4-FFF2-40B4-BE49-F238E27FC236}">
                <a16:creationId xmlns:a16="http://schemas.microsoft.com/office/drawing/2014/main" id="{0F3EC468-7D35-4EF5-9467-0BFAB44CA89A}"/>
              </a:ext>
            </a:extLst>
          </p:cNvPr>
          <p:cNvSpPr>
            <a:spLocks noGrp="1"/>
          </p:cNvSpPr>
          <p:nvPr>
            <p:ph sz="quarter" idx="24"/>
          </p:nvPr>
        </p:nvSpPr>
        <p:spPr>
          <a:xfrm>
            <a:off x="514350" y="2727859"/>
            <a:ext cx="3392488" cy="3708400"/>
          </a:xfrm>
        </p:spPr>
        <p:txBody>
          <a:bodyPr vert="horz" lIns="91440" tIns="45720" rIns="91440" bIns="45720" rtlCol="0" anchor="t">
            <a:normAutofit/>
          </a:bodyPr>
          <a:lstStyle/>
          <a:p>
            <a:pPr marL="0" indent="0">
              <a:lnSpc>
                <a:spcPts val="1800"/>
              </a:lnSpc>
              <a:buNone/>
            </a:pPr>
            <a:r>
              <a:rPr lang="en-US" sz="1100" dirty="0">
                <a:solidFill>
                  <a:schemeClr val="bg1"/>
                </a:solidFill>
                <a:latin typeface="Arial"/>
                <a:cs typeface="Arial"/>
              </a:rPr>
              <a:t>This common combination takes advantage of the strengths of both systems. </a:t>
            </a:r>
            <a:endParaRPr lang="en-US" sz="1100">
              <a:solidFill>
                <a:schemeClr val="bg1"/>
              </a:solidFill>
            </a:endParaRPr>
          </a:p>
          <a:p>
            <a:pPr marL="0" indent="0">
              <a:lnSpc>
                <a:spcPts val="1800"/>
              </a:lnSpc>
              <a:buNone/>
            </a:pPr>
            <a:r>
              <a:rPr lang="en-US" sz="1100" dirty="0">
                <a:solidFill>
                  <a:schemeClr val="bg1"/>
                </a:solidFill>
                <a:latin typeface="Arial"/>
                <a:cs typeface="Arial"/>
              </a:rPr>
              <a:t>In a factory, the RFID bin container system would work perfectly in a central spare parts store, where hundreds of different C-parts are held on shelves. Doubling the number of shelves to have somewhere to place empty boxes would take up too much space, so the RFID bin container keeps things tidy while also automating stock-keeping and replenishment.</a:t>
            </a:r>
            <a:endParaRPr lang="en-US" sz="1100">
              <a:solidFill>
                <a:schemeClr val="bg1"/>
              </a:solidFill>
            </a:endParaRPr>
          </a:p>
          <a:p>
            <a:pPr marL="0" indent="0">
              <a:lnSpc>
                <a:spcPts val="1800"/>
              </a:lnSpc>
              <a:buNone/>
            </a:pPr>
            <a:r>
              <a:rPr lang="en-US" sz="1100" dirty="0">
                <a:solidFill>
                  <a:schemeClr val="bg1"/>
                </a:solidFill>
                <a:latin typeface="Arial"/>
                <a:cs typeface="Arial"/>
              </a:rPr>
              <a:t>Meanwhile, out in the production areas, the RFID shelf system can be used as a seamless replenishment solution that doesn’t interrupt production staff in their work. </a:t>
            </a:r>
            <a:endParaRPr lang="en-US" sz="1100" dirty="0">
              <a:solidFill>
                <a:schemeClr val="bg1"/>
              </a:solidFill>
            </a:endParaRPr>
          </a:p>
        </p:txBody>
      </p:sp>
      <p:sp>
        <p:nvSpPr>
          <p:cNvPr id="4" name="Text Placeholder 3">
            <a:extLst>
              <a:ext uri="{FF2B5EF4-FFF2-40B4-BE49-F238E27FC236}">
                <a16:creationId xmlns:a16="http://schemas.microsoft.com/office/drawing/2014/main" id="{29D61161-F93C-F57F-CD21-63B13A5830E2}"/>
              </a:ext>
            </a:extLst>
          </p:cNvPr>
          <p:cNvSpPr>
            <a:spLocks noGrp="1"/>
          </p:cNvSpPr>
          <p:nvPr>
            <p:ph type="body" sz="quarter" idx="17"/>
          </p:nvPr>
        </p:nvSpPr>
        <p:spPr>
          <a:xfrm>
            <a:off x="515256" y="2347025"/>
            <a:ext cx="3391766" cy="362124"/>
          </a:xfrm>
        </p:spPr>
        <p:txBody>
          <a:bodyPr/>
          <a:lstStyle/>
          <a:p>
            <a:r>
              <a:rPr lang="en-US">
                <a:solidFill>
                  <a:schemeClr val="bg1"/>
                </a:solidFill>
              </a:rPr>
              <a:t>RFID bin system and RFID shelf system</a:t>
            </a:r>
          </a:p>
        </p:txBody>
      </p:sp>
      <p:sp>
        <p:nvSpPr>
          <p:cNvPr id="5" name="Text Placeholder 4">
            <a:extLst>
              <a:ext uri="{FF2B5EF4-FFF2-40B4-BE49-F238E27FC236}">
                <a16:creationId xmlns:a16="http://schemas.microsoft.com/office/drawing/2014/main" id="{03B734A7-514E-BBB7-A1CF-C690401486F8}"/>
              </a:ext>
            </a:extLst>
          </p:cNvPr>
          <p:cNvSpPr>
            <a:spLocks noGrp="1"/>
          </p:cNvSpPr>
          <p:nvPr>
            <p:ph type="body" sz="quarter" idx="18"/>
          </p:nvPr>
        </p:nvSpPr>
        <p:spPr>
          <a:xfrm>
            <a:off x="4397375" y="2347025"/>
            <a:ext cx="3391766" cy="362124"/>
          </a:xfrm>
        </p:spPr>
        <p:txBody>
          <a:bodyPr/>
          <a:lstStyle/>
          <a:p>
            <a:r>
              <a:rPr lang="en-US">
                <a:solidFill>
                  <a:schemeClr val="bg1"/>
                </a:solidFill>
              </a:rPr>
              <a:t>Scale system and barcode scanner system</a:t>
            </a:r>
          </a:p>
        </p:txBody>
      </p:sp>
      <p:sp>
        <p:nvSpPr>
          <p:cNvPr id="6" name="Text Placeholder 5">
            <a:extLst>
              <a:ext uri="{FF2B5EF4-FFF2-40B4-BE49-F238E27FC236}">
                <a16:creationId xmlns:a16="http://schemas.microsoft.com/office/drawing/2014/main" id="{7E78A98E-BF6C-2BFE-84A4-ED192AC2DDD2}"/>
              </a:ext>
            </a:extLst>
          </p:cNvPr>
          <p:cNvSpPr>
            <a:spLocks noGrp="1"/>
          </p:cNvSpPr>
          <p:nvPr>
            <p:ph type="body" sz="quarter" idx="19"/>
          </p:nvPr>
        </p:nvSpPr>
        <p:spPr>
          <a:xfrm>
            <a:off x="8279494" y="2352983"/>
            <a:ext cx="3391766" cy="362124"/>
          </a:xfrm>
        </p:spPr>
        <p:txBody>
          <a:bodyPr/>
          <a:lstStyle/>
          <a:p>
            <a:r>
              <a:rPr lang="en-US"/>
              <a:t>Vending machine system and scale system</a:t>
            </a:r>
          </a:p>
        </p:txBody>
      </p:sp>
      <p:sp>
        <p:nvSpPr>
          <p:cNvPr id="7" name="Content Placeholder 6">
            <a:extLst>
              <a:ext uri="{FF2B5EF4-FFF2-40B4-BE49-F238E27FC236}">
                <a16:creationId xmlns:a16="http://schemas.microsoft.com/office/drawing/2014/main" id="{D135A6A3-32CE-EC8C-A1F6-C437F700201B}"/>
              </a:ext>
            </a:extLst>
          </p:cNvPr>
          <p:cNvSpPr>
            <a:spLocks noGrp="1"/>
          </p:cNvSpPr>
          <p:nvPr>
            <p:ph sz="quarter" idx="25"/>
          </p:nvPr>
        </p:nvSpPr>
        <p:spPr>
          <a:xfrm>
            <a:off x="4397375" y="2727859"/>
            <a:ext cx="3392488" cy="3708400"/>
          </a:xfrm>
        </p:spPr>
        <p:txBody>
          <a:bodyPr vert="horz" lIns="91440" tIns="45720" rIns="91440" bIns="45720" rtlCol="0" anchor="t">
            <a:normAutofit/>
          </a:bodyPr>
          <a:lstStyle/>
          <a:p>
            <a:pPr marL="0" indent="0">
              <a:lnSpc>
                <a:spcPts val="1800"/>
              </a:lnSpc>
              <a:buNone/>
            </a:pPr>
            <a:r>
              <a:rPr lang="en-US" sz="1100">
                <a:solidFill>
                  <a:schemeClr val="bg1"/>
                </a:solidFill>
                <a:latin typeface="Arial"/>
                <a:cs typeface="Arial"/>
              </a:rPr>
              <a:t>Of all the available logistics solutions, the scale system is the only one that provides constantly updated real-time data on the quantity of C-parts in stock. For this reason, it’s a perfect system for the most vital components you can’t afford to run out of. </a:t>
            </a:r>
            <a:endParaRPr lang="en-US">
              <a:solidFill>
                <a:schemeClr val="bg1"/>
              </a:solidFill>
            </a:endParaRPr>
          </a:p>
          <a:p>
            <a:pPr marL="0" indent="0">
              <a:lnSpc>
                <a:spcPts val="1800"/>
              </a:lnSpc>
              <a:buNone/>
            </a:pPr>
            <a:r>
              <a:rPr lang="en-US" sz="1100">
                <a:solidFill>
                  <a:schemeClr val="bg1"/>
                </a:solidFill>
                <a:latin typeface="Arial"/>
                <a:cs typeface="Arial"/>
              </a:rPr>
              <a:t>Despite its strengths, implementing the scale system for your entire C-part range might be too complex and costly. Using another solution, such as a simple barcode scanner system for less critical components, could be a good option for many manufacturers.</a:t>
            </a:r>
            <a:endParaRPr lang="en-US">
              <a:solidFill>
                <a:schemeClr val="bg1"/>
              </a:solidFill>
            </a:endParaRPr>
          </a:p>
        </p:txBody>
      </p:sp>
      <p:sp>
        <p:nvSpPr>
          <p:cNvPr id="8" name="Content Placeholder 7">
            <a:extLst>
              <a:ext uri="{FF2B5EF4-FFF2-40B4-BE49-F238E27FC236}">
                <a16:creationId xmlns:a16="http://schemas.microsoft.com/office/drawing/2014/main" id="{1C04988B-5502-57A3-76CD-1CF29727BE46}"/>
              </a:ext>
            </a:extLst>
          </p:cNvPr>
          <p:cNvSpPr>
            <a:spLocks noGrp="1"/>
          </p:cNvSpPr>
          <p:nvPr>
            <p:ph sz="quarter" idx="26"/>
          </p:nvPr>
        </p:nvSpPr>
        <p:spPr>
          <a:xfrm>
            <a:off x="8285162" y="2727859"/>
            <a:ext cx="3392488" cy="3708400"/>
          </a:xfrm>
        </p:spPr>
        <p:txBody>
          <a:bodyPr vert="horz" lIns="91440" tIns="45720" rIns="91440" bIns="45720" rtlCol="0" anchor="t">
            <a:normAutofit/>
          </a:bodyPr>
          <a:lstStyle/>
          <a:p>
            <a:pPr marL="0" indent="0">
              <a:lnSpc>
                <a:spcPts val="1800"/>
              </a:lnSpc>
              <a:buNone/>
            </a:pPr>
            <a:r>
              <a:rPr lang="en-US" sz="1100">
                <a:latin typeface="Arial"/>
                <a:cs typeface="Arial"/>
              </a:rPr>
              <a:t>A simple vending machine system solves the problem of access control – but integrating another logistics solution on the inside of the cabinet also takes care of replenishment. </a:t>
            </a:r>
            <a:endParaRPr lang="en-US">
              <a:latin typeface="Arial"/>
              <a:cs typeface="Arial"/>
            </a:endParaRPr>
          </a:p>
          <a:p>
            <a:pPr marL="0" indent="0">
              <a:lnSpc>
                <a:spcPts val="1800"/>
              </a:lnSpc>
              <a:buNone/>
            </a:pPr>
            <a:r>
              <a:rPr lang="en-US" sz="1100">
                <a:latin typeface="Arial"/>
                <a:cs typeface="Arial"/>
              </a:rPr>
              <a:t>A system with scales is a common choice in these situations. As usual, this system monitors usage and can automatically replenish stock once it falls below a certain level. But in conjunction with the vending machine system, it also allows you to see who has taken what items and when. </a:t>
            </a:r>
            <a:endParaRPr lang="en-US">
              <a:latin typeface="Arial"/>
              <a:cs typeface="Arial"/>
            </a:endParaRPr>
          </a:p>
          <a:p>
            <a:pPr marL="0" indent="0">
              <a:lnSpc>
                <a:spcPts val="1800"/>
              </a:lnSpc>
              <a:buNone/>
            </a:pPr>
            <a:r>
              <a:rPr lang="en-US" sz="1100">
                <a:latin typeface="Arial"/>
                <a:cs typeface="Arial"/>
              </a:rPr>
              <a:t>This capability makes this combination perfect for companies that struggle with high costs related to MRO or PPE items.</a:t>
            </a:r>
            <a:endParaRPr lang="en-US">
              <a:latin typeface="Arial"/>
              <a:cs typeface="Arial"/>
            </a:endParaRPr>
          </a:p>
        </p:txBody>
      </p:sp>
      <p:sp>
        <p:nvSpPr>
          <p:cNvPr id="9" name="TextBox 8">
            <a:extLst>
              <a:ext uri="{FF2B5EF4-FFF2-40B4-BE49-F238E27FC236}">
                <a16:creationId xmlns:a16="http://schemas.microsoft.com/office/drawing/2014/main" id="{DD45ADF7-FAE4-8121-0C8A-47A26B74A923}"/>
              </a:ext>
            </a:extLst>
          </p:cNvPr>
          <p:cNvSpPr txBox="1"/>
          <p:nvPr/>
        </p:nvSpPr>
        <p:spPr>
          <a:xfrm>
            <a:off x="469197" y="1100112"/>
            <a:ext cx="11208453" cy="830997"/>
          </a:xfrm>
          <a:prstGeom prst="rect">
            <a:avLst/>
          </a:prstGeom>
          <a:noFill/>
        </p:spPr>
        <p:txBody>
          <a:bodyPr wrap="square" rtlCol="0">
            <a:spAutoFit/>
          </a:bodyPr>
          <a:lstStyle/>
          <a:p>
            <a:r>
              <a:rPr lang="en-US" sz="1200"/>
              <a:t>These solutions can stand on their own, but their full potential is realized when they are combined with each other in different parts of the manufacturing operation. When investing in these solutions with a supplier like Bufab, they’ll analyze your current operation and design the best combination for your needs and targets. </a:t>
            </a:r>
          </a:p>
          <a:p>
            <a:endParaRPr lang="en-US" sz="1200"/>
          </a:p>
          <a:p>
            <a:r>
              <a:rPr lang="en-US" sz="1200"/>
              <a:t>To provide some inspiration, here’s a few examples of some common combinations our customers have successfully implemented in the past.</a:t>
            </a:r>
          </a:p>
        </p:txBody>
      </p:sp>
    </p:spTree>
    <p:extLst>
      <p:ext uri="{BB962C8B-B14F-4D97-AF65-F5344CB8AC3E}">
        <p14:creationId xmlns:p14="http://schemas.microsoft.com/office/powerpoint/2010/main" val="19142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71015-0E3B-0C5F-91B2-6EE7F0DDED7B}"/>
              </a:ext>
            </a:extLst>
          </p:cNvPr>
          <p:cNvSpPr>
            <a:spLocks noGrp="1"/>
          </p:cNvSpPr>
          <p:nvPr>
            <p:ph type="body" sz="quarter" idx="13"/>
          </p:nvPr>
        </p:nvSpPr>
        <p:spPr/>
        <p:txBody>
          <a:bodyPr vert="horz" lIns="91440" tIns="45720" rIns="91440" bIns="45720" rtlCol="0" anchor="t">
            <a:noAutofit/>
          </a:bodyPr>
          <a:lstStyle/>
          <a:p>
            <a:r>
              <a:rPr lang="en-US">
                <a:latin typeface="Arial"/>
                <a:cs typeface="Arial"/>
              </a:rPr>
              <a:t>System software</a:t>
            </a:r>
            <a:endParaRPr lang="en-US"/>
          </a:p>
        </p:txBody>
      </p:sp>
      <p:sp>
        <p:nvSpPr>
          <p:cNvPr id="3" name="Text Placeholder 2">
            <a:extLst>
              <a:ext uri="{FF2B5EF4-FFF2-40B4-BE49-F238E27FC236}">
                <a16:creationId xmlns:a16="http://schemas.microsoft.com/office/drawing/2014/main" id="{9AF1B1DB-83D5-42AE-509B-42481BE3D67B}"/>
              </a:ext>
            </a:extLst>
          </p:cNvPr>
          <p:cNvSpPr>
            <a:spLocks noGrp="1"/>
          </p:cNvSpPr>
          <p:nvPr>
            <p:ph type="body" sz="quarter" idx="14"/>
          </p:nvPr>
        </p:nvSpPr>
        <p:spPr>
          <a:xfrm>
            <a:off x="469197" y="1605600"/>
            <a:ext cx="5123989" cy="4917748"/>
          </a:xfrm>
        </p:spPr>
        <p:txBody>
          <a:bodyPr anchor="ctr">
            <a:normAutofit/>
          </a:bodyPr>
          <a:lstStyle/>
          <a:p>
            <a:pPr marL="0" indent="0">
              <a:buNone/>
            </a:pPr>
            <a:r>
              <a:rPr lang="en-GB" dirty="0">
                <a:latin typeface="Arial"/>
                <a:cs typeface="Arial"/>
              </a:rPr>
              <a:t>All logistics solutions need to be supported by a central system that keeps track of inventory. You might think the logistics solutions need to communicate directly with your ERP system, but this is not the case - although it is necessary for some companies. Most importantly, the logistics solutions supplier must be open-minded and implement the best solution for you.</a:t>
            </a:r>
          </a:p>
          <a:p>
            <a:pPr marL="0" indent="0">
              <a:buNone/>
            </a:pPr>
            <a:r>
              <a:rPr lang="en-GB" dirty="0">
                <a:latin typeface="Arial"/>
                <a:cs typeface="Arial"/>
              </a:rPr>
              <a:t>When setting up a Logistics solution, often called a vendor-managed inventory (VMI) solution, it is important to think long-term. Choose a supplier with software that can easily adapt to new and future solutions to ensure the logistics solution's long-term success and flexibility.</a:t>
            </a:r>
          </a:p>
          <a:p>
            <a:pPr marL="0" indent="0">
              <a:buNone/>
            </a:pPr>
            <a:r>
              <a:rPr lang="en-US" b="1" dirty="0">
                <a:latin typeface="Arial"/>
                <a:cs typeface="Arial"/>
              </a:rPr>
              <a:t>Benefits</a:t>
            </a:r>
          </a:p>
          <a:p>
            <a:r>
              <a:rPr lang="en-GB" dirty="0">
                <a:latin typeface="Arial"/>
                <a:cs typeface="Arial"/>
              </a:rPr>
              <a:t>Real-time updated information on stock levels with scale systems and the order situation for all solutions. </a:t>
            </a:r>
          </a:p>
          <a:p>
            <a:r>
              <a:rPr lang="en-GB" dirty="0">
                <a:latin typeface="Arial"/>
                <a:cs typeface="Arial"/>
              </a:rPr>
              <a:t>Accessible anywhere.</a:t>
            </a:r>
          </a:p>
          <a:p>
            <a:r>
              <a:rPr lang="en-GB" dirty="0">
                <a:latin typeface="Arial"/>
                <a:cs typeface="Arial"/>
              </a:rPr>
              <a:t>A quick overview gives Peace of Mind and allows you to place energy on other things.</a:t>
            </a:r>
          </a:p>
          <a:p>
            <a:pPr marL="0" indent="0">
              <a:buNone/>
            </a:pPr>
            <a:r>
              <a:rPr lang="en-US" dirty="0">
                <a:solidFill>
                  <a:srgbClr val="0081C3"/>
                </a:solidFill>
                <a:latin typeface="Arial"/>
                <a:cs typeface="Arial"/>
                <a:hlinkClick r:id="rId2">
                  <a:extLst>
                    <a:ext uri="{A12FA001-AC4F-418D-AE19-62706E023703}">
                      <ahyp:hlinkClr xmlns:ahyp="http://schemas.microsoft.com/office/drawing/2018/hyperlinkcolor" val="tx"/>
                    </a:ext>
                  </a:extLst>
                </a:hlinkClick>
              </a:rPr>
              <a:t>Explore on bufab.com</a:t>
            </a:r>
            <a:r>
              <a:rPr lang="en-US" dirty="0">
                <a:solidFill>
                  <a:srgbClr val="0081C3"/>
                </a:solidFill>
                <a:latin typeface="Arial"/>
                <a:cs typeface="Arial"/>
              </a:rPr>
              <a:t> </a:t>
            </a:r>
          </a:p>
        </p:txBody>
      </p:sp>
      <p:pic>
        <p:nvPicPr>
          <p:cNvPr id="6" name="Platshållare för bild 5" descr="En bild som visar text, person, Surfplatta, pryl&#10;&#10;Automatiskt genererad beskrivning">
            <a:extLst>
              <a:ext uri="{FF2B5EF4-FFF2-40B4-BE49-F238E27FC236}">
                <a16:creationId xmlns:a16="http://schemas.microsoft.com/office/drawing/2014/main" id="{492984F8-D789-DD4C-24A6-010143489F4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145"/>
          <a:stretch/>
        </p:blipFill>
        <p:spPr>
          <a:xfrm>
            <a:off x="6096000" y="0"/>
            <a:ext cx="6092793" cy="6867930"/>
          </a:xfrm>
        </p:spPr>
      </p:pic>
    </p:spTree>
    <p:extLst>
      <p:ext uri="{BB962C8B-B14F-4D97-AF65-F5344CB8AC3E}">
        <p14:creationId xmlns:p14="http://schemas.microsoft.com/office/powerpoint/2010/main" val="82916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screws&#10;&#10;Description automatically generated with medium confidence">
            <a:extLst>
              <a:ext uri="{FF2B5EF4-FFF2-40B4-BE49-F238E27FC236}">
                <a16:creationId xmlns:a16="http://schemas.microsoft.com/office/drawing/2014/main" id="{D3B31FF6-5A33-D056-81F8-2E925C9E932D}"/>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a:stretch/>
        </p:blipFill>
        <p:spPr>
          <a:xfrm flipH="1">
            <a:off x="0" y="0"/>
            <a:ext cx="6096000" cy="6858000"/>
          </a:xfrm>
        </p:spPr>
      </p:pic>
      <p:sp>
        <p:nvSpPr>
          <p:cNvPr id="4" name="Text Placeholder 3">
            <a:extLst>
              <a:ext uri="{FF2B5EF4-FFF2-40B4-BE49-F238E27FC236}">
                <a16:creationId xmlns:a16="http://schemas.microsoft.com/office/drawing/2014/main" id="{81C10648-44D6-7C1A-ECD2-2EB6B584A9BE}"/>
              </a:ext>
            </a:extLst>
          </p:cNvPr>
          <p:cNvSpPr>
            <a:spLocks noGrp="1"/>
          </p:cNvSpPr>
          <p:nvPr>
            <p:ph type="body" sz="quarter" idx="19"/>
          </p:nvPr>
        </p:nvSpPr>
        <p:spPr/>
        <p:txBody>
          <a:bodyPr/>
          <a:lstStyle/>
          <a:p>
            <a:r>
              <a:rPr lang="en-US"/>
              <a:t>Thanks!</a:t>
            </a:r>
          </a:p>
        </p:txBody>
      </p:sp>
      <p:sp>
        <p:nvSpPr>
          <p:cNvPr id="5" name="Text Placeholder 4">
            <a:extLst>
              <a:ext uri="{FF2B5EF4-FFF2-40B4-BE49-F238E27FC236}">
                <a16:creationId xmlns:a16="http://schemas.microsoft.com/office/drawing/2014/main" id="{AAAFB284-0236-3701-9E28-9D54D3AD51EB}"/>
              </a:ext>
            </a:extLst>
          </p:cNvPr>
          <p:cNvSpPr>
            <a:spLocks noGrp="1"/>
          </p:cNvSpPr>
          <p:nvPr>
            <p:ph type="body" sz="quarter" idx="20"/>
          </p:nvPr>
        </p:nvSpPr>
        <p:spPr/>
        <p:txBody>
          <a:bodyPr/>
          <a:lstStyle/>
          <a:p>
            <a:r>
              <a:rPr lang="en-US">
                <a:solidFill>
                  <a:schemeClr val="bg1"/>
                </a:solidFill>
                <a:hlinkClick r:id="rId3">
                  <a:extLst>
                    <a:ext uri="{A12FA001-AC4F-418D-AE19-62706E023703}">
                      <ahyp:hlinkClr xmlns:ahyp="http://schemas.microsoft.com/office/drawing/2018/hyperlinkcolor" val="tx"/>
                    </a:ext>
                  </a:extLst>
                </a:hlinkClick>
              </a:rPr>
              <a:t>Talk to an expert</a:t>
            </a:r>
            <a:endParaRPr lang="en-US">
              <a:solidFill>
                <a:schemeClr val="bg1"/>
              </a:solidFill>
            </a:endParaRPr>
          </a:p>
        </p:txBody>
      </p:sp>
      <p:sp>
        <p:nvSpPr>
          <p:cNvPr id="18" name="Text Placeholder 3">
            <a:extLst>
              <a:ext uri="{FF2B5EF4-FFF2-40B4-BE49-F238E27FC236}">
                <a16:creationId xmlns:a16="http://schemas.microsoft.com/office/drawing/2014/main" id="{9770C476-2F7E-8BB4-4C9E-0B65C74D0737}"/>
              </a:ext>
            </a:extLst>
          </p:cNvPr>
          <p:cNvSpPr>
            <a:spLocks noGrp="1"/>
          </p:cNvSpPr>
          <p:nvPr>
            <p:ph type="body" sz="quarter" idx="18"/>
          </p:nvPr>
        </p:nvSpPr>
        <p:spPr>
          <a:xfrm>
            <a:off x="7165975" y="2465847"/>
            <a:ext cx="3902075" cy="2884488"/>
          </a:xfrm>
        </p:spPr>
        <p:txBody>
          <a:bodyPr vert="horz" lIns="91440" tIns="45720" rIns="91440" bIns="45720" rtlCol="0" anchor="t">
            <a:normAutofit/>
          </a:bodyPr>
          <a:lstStyle>
            <a:lvl1pPr marL="0" indent="0">
              <a:buNone/>
              <a:defRPr/>
            </a:lvl1pPr>
          </a:lstStyle>
          <a:p>
            <a:pPr>
              <a:lnSpc>
                <a:spcPct val="100000"/>
              </a:lnSpc>
            </a:pPr>
            <a:r>
              <a:rPr lang="en-US" sz="1600">
                <a:latin typeface="Arial"/>
                <a:cs typeface="Arial"/>
              </a:rPr>
              <a:t>Hopefully you've got a better idea of how logistics solutions could streamline your C-parts operation.</a:t>
            </a:r>
            <a:endParaRPr lang="en-US" sz="1600"/>
          </a:p>
          <a:p>
            <a:pPr>
              <a:lnSpc>
                <a:spcPct val="100000"/>
              </a:lnSpc>
            </a:pPr>
            <a:r>
              <a:rPr lang="en-US" sz="1600">
                <a:solidFill>
                  <a:srgbClr val="002E5F"/>
                </a:solidFill>
                <a:latin typeface="Arial"/>
                <a:cs typeface="Arial"/>
              </a:rPr>
              <a:t>If you want to find out how they could be put into practice at your company, get in touch with us below – we'll be happy to guide you further.</a:t>
            </a:r>
            <a:endParaRPr lang="en-US" sz="1600">
              <a:solidFill>
                <a:srgbClr val="002E5F"/>
              </a:solidFill>
            </a:endParaRPr>
          </a:p>
        </p:txBody>
      </p:sp>
    </p:spTree>
    <p:extLst>
      <p:ext uri="{BB962C8B-B14F-4D97-AF65-F5344CB8AC3E}">
        <p14:creationId xmlns:p14="http://schemas.microsoft.com/office/powerpoint/2010/main" val="24647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775A52-0F99-D2B1-B593-A6CE9B6B08FD}"/>
              </a:ext>
            </a:extLst>
          </p:cNvPr>
          <p:cNvSpPr>
            <a:spLocks noGrp="1"/>
          </p:cNvSpPr>
          <p:nvPr>
            <p:ph type="body" sz="quarter" idx="14"/>
          </p:nvPr>
        </p:nvSpPr>
        <p:spPr/>
        <p:txBody>
          <a:bodyPr/>
          <a:lstStyle/>
          <a:p>
            <a:r>
              <a:rPr lang="en-US"/>
              <a:t>Why invest in a logistics solution?</a:t>
            </a:r>
          </a:p>
        </p:txBody>
      </p:sp>
      <p:sp>
        <p:nvSpPr>
          <p:cNvPr id="3" name="Text Placeholder 2">
            <a:extLst>
              <a:ext uri="{FF2B5EF4-FFF2-40B4-BE49-F238E27FC236}">
                <a16:creationId xmlns:a16="http://schemas.microsoft.com/office/drawing/2014/main" id="{76BACB72-601C-2199-376D-36D7C0E31060}"/>
              </a:ext>
            </a:extLst>
          </p:cNvPr>
          <p:cNvSpPr>
            <a:spLocks noGrp="1"/>
          </p:cNvSpPr>
          <p:nvPr>
            <p:ph type="body" sz="quarter" idx="13"/>
          </p:nvPr>
        </p:nvSpPr>
        <p:spPr/>
        <p:txBody>
          <a:bodyPr/>
          <a:lstStyle/>
          <a:p>
            <a:r>
              <a:rPr lang="en-US"/>
              <a:t>In this guide</a:t>
            </a:r>
          </a:p>
        </p:txBody>
      </p:sp>
      <p:sp>
        <p:nvSpPr>
          <p:cNvPr id="4" name="Text Placeholder 3">
            <a:extLst>
              <a:ext uri="{FF2B5EF4-FFF2-40B4-BE49-F238E27FC236}">
                <a16:creationId xmlns:a16="http://schemas.microsoft.com/office/drawing/2014/main" id="{C209D922-407E-143D-923D-479702A89E66}"/>
              </a:ext>
            </a:extLst>
          </p:cNvPr>
          <p:cNvSpPr>
            <a:spLocks noGrp="1"/>
          </p:cNvSpPr>
          <p:nvPr>
            <p:ph type="body" sz="quarter" idx="15"/>
          </p:nvPr>
        </p:nvSpPr>
        <p:spPr/>
        <p:txBody>
          <a:bodyPr/>
          <a:lstStyle/>
          <a:p>
            <a:pPr algn="r"/>
            <a:r>
              <a:rPr lang="en-US"/>
              <a:t>3</a:t>
            </a:r>
          </a:p>
        </p:txBody>
      </p:sp>
      <p:sp>
        <p:nvSpPr>
          <p:cNvPr id="47" name="Text Placeholder 46">
            <a:extLst>
              <a:ext uri="{FF2B5EF4-FFF2-40B4-BE49-F238E27FC236}">
                <a16:creationId xmlns:a16="http://schemas.microsoft.com/office/drawing/2014/main" id="{252539DF-1E88-097C-3021-16F7FE0FF4CE}"/>
              </a:ext>
            </a:extLst>
          </p:cNvPr>
          <p:cNvSpPr>
            <a:spLocks noGrp="1"/>
          </p:cNvSpPr>
          <p:nvPr>
            <p:ph type="body" sz="quarter" idx="16"/>
          </p:nvPr>
        </p:nvSpPr>
        <p:spPr/>
        <p:txBody>
          <a:bodyPr>
            <a:normAutofit/>
          </a:bodyPr>
          <a:lstStyle/>
          <a:p>
            <a:r>
              <a:rPr lang="en-US"/>
              <a:t>What options do you have?</a:t>
            </a:r>
          </a:p>
        </p:txBody>
      </p:sp>
      <p:sp>
        <p:nvSpPr>
          <p:cNvPr id="6" name="Text Placeholder 5">
            <a:extLst>
              <a:ext uri="{FF2B5EF4-FFF2-40B4-BE49-F238E27FC236}">
                <a16:creationId xmlns:a16="http://schemas.microsoft.com/office/drawing/2014/main" id="{D7531521-7DB4-89DB-3F3A-E03CC3174687}"/>
              </a:ext>
            </a:extLst>
          </p:cNvPr>
          <p:cNvSpPr>
            <a:spLocks noGrp="1"/>
          </p:cNvSpPr>
          <p:nvPr>
            <p:ph type="body" sz="quarter" idx="17"/>
          </p:nvPr>
        </p:nvSpPr>
        <p:spPr/>
        <p:txBody>
          <a:bodyPr>
            <a:normAutofit/>
          </a:bodyPr>
          <a:lstStyle/>
          <a:p>
            <a:pPr algn="r"/>
            <a:r>
              <a:rPr lang="en-US"/>
              <a:t>4</a:t>
            </a:r>
          </a:p>
        </p:txBody>
      </p:sp>
      <p:sp>
        <p:nvSpPr>
          <p:cNvPr id="7" name="Text Placeholder 6">
            <a:extLst>
              <a:ext uri="{FF2B5EF4-FFF2-40B4-BE49-F238E27FC236}">
                <a16:creationId xmlns:a16="http://schemas.microsoft.com/office/drawing/2014/main" id="{534BDF9D-F2D1-C4EE-96EE-220781137AAE}"/>
              </a:ext>
            </a:extLst>
          </p:cNvPr>
          <p:cNvSpPr>
            <a:spLocks noGrp="1"/>
          </p:cNvSpPr>
          <p:nvPr>
            <p:ph type="body" sz="quarter" idx="18"/>
          </p:nvPr>
        </p:nvSpPr>
        <p:spPr/>
        <p:txBody>
          <a:bodyPr/>
          <a:lstStyle/>
          <a:p>
            <a:r>
              <a:rPr lang="en-US"/>
              <a:t>Barcode scanners</a:t>
            </a:r>
          </a:p>
        </p:txBody>
      </p:sp>
      <p:sp>
        <p:nvSpPr>
          <p:cNvPr id="8" name="Text Placeholder 7">
            <a:extLst>
              <a:ext uri="{FF2B5EF4-FFF2-40B4-BE49-F238E27FC236}">
                <a16:creationId xmlns:a16="http://schemas.microsoft.com/office/drawing/2014/main" id="{2BD744B8-EBB9-DE61-E293-02DC27F61B86}"/>
              </a:ext>
            </a:extLst>
          </p:cNvPr>
          <p:cNvSpPr>
            <a:spLocks noGrp="1"/>
          </p:cNvSpPr>
          <p:nvPr>
            <p:ph type="body" sz="quarter" idx="19"/>
          </p:nvPr>
        </p:nvSpPr>
        <p:spPr/>
        <p:txBody>
          <a:bodyPr/>
          <a:lstStyle/>
          <a:p>
            <a:pPr algn="r"/>
            <a:r>
              <a:rPr lang="sv-SE"/>
              <a:t>5</a:t>
            </a:r>
            <a:endParaRPr lang="en-US"/>
          </a:p>
        </p:txBody>
      </p:sp>
      <p:sp>
        <p:nvSpPr>
          <p:cNvPr id="9" name="Text Placeholder 8">
            <a:extLst>
              <a:ext uri="{FF2B5EF4-FFF2-40B4-BE49-F238E27FC236}">
                <a16:creationId xmlns:a16="http://schemas.microsoft.com/office/drawing/2014/main" id="{830DEE5A-962A-B277-3C61-CD12AE1C5876}"/>
              </a:ext>
            </a:extLst>
          </p:cNvPr>
          <p:cNvSpPr>
            <a:spLocks noGrp="1"/>
          </p:cNvSpPr>
          <p:nvPr>
            <p:ph type="body" sz="quarter" idx="20"/>
          </p:nvPr>
        </p:nvSpPr>
        <p:spPr/>
        <p:txBody>
          <a:bodyPr vert="horz" lIns="91440" tIns="45720" rIns="91440" bIns="45720" rtlCol="0" anchor="t">
            <a:normAutofit/>
          </a:bodyPr>
          <a:lstStyle/>
          <a:p>
            <a:r>
              <a:rPr lang="en-US"/>
              <a:t>RFID solutions</a:t>
            </a:r>
          </a:p>
        </p:txBody>
      </p:sp>
      <p:sp>
        <p:nvSpPr>
          <p:cNvPr id="10" name="Text Placeholder 9">
            <a:extLst>
              <a:ext uri="{FF2B5EF4-FFF2-40B4-BE49-F238E27FC236}">
                <a16:creationId xmlns:a16="http://schemas.microsoft.com/office/drawing/2014/main" id="{CF0360F3-4D4D-C436-A83A-FCA05E579468}"/>
              </a:ext>
            </a:extLst>
          </p:cNvPr>
          <p:cNvSpPr>
            <a:spLocks noGrp="1"/>
          </p:cNvSpPr>
          <p:nvPr>
            <p:ph type="body" sz="quarter" idx="21"/>
          </p:nvPr>
        </p:nvSpPr>
        <p:spPr/>
        <p:txBody>
          <a:bodyPr/>
          <a:lstStyle/>
          <a:p>
            <a:pPr algn="r"/>
            <a:r>
              <a:rPr lang="en-US"/>
              <a:t>7</a:t>
            </a:r>
          </a:p>
        </p:txBody>
      </p:sp>
      <p:sp>
        <p:nvSpPr>
          <p:cNvPr id="11" name="Text Placeholder 10">
            <a:extLst>
              <a:ext uri="{FF2B5EF4-FFF2-40B4-BE49-F238E27FC236}">
                <a16:creationId xmlns:a16="http://schemas.microsoft.com/office/drawing/2014/main" id="{C97FCAA7-1140-0559-2237-0C73434188AB}"/>
              </a:ext>
            </a:extLst>
          </p:cNvPr>
          <p:cNvSpPr>
            <a:spLocks noGrp="1"/>
          </p:cNvSpPr>
          <p:nvPr>
            <p:ph type="body" sz="quarter" idx="22"/>
          </p:nvPr>
        </p:nvSpPr>
        <p:spPr/>
        <p:txBody>
          <a:bodyPr>
            <a:normAutofit/>
          </a:bodyPr>
          <a:lstStyle/>
          <a:p>
            <a:r>
              <a:rPr lang="en-US">
                <a:latin typeface="Arial"/>
                <a:cs typeface="Arial"/>
              </a:rPr>
              <a:t>Scale solutions</a:t>
            </a:r>
            <a:endParaRPr lang="en-US"/>
          </a:p>
        </p:txBody>
      </p:sp>
      <p:sp>
        <p:nvSpPr>
          <p:cNvPr id="12" name="Text Placeholder 11">
            <a:extLst>
              <a:ext uri="{FF2B5EF4-FFF2-40B4-BE49-F238E27FC236}">
                <a16:creationId xmlns:a16="http://schemas.microsoft.com/office/drawing/2014/main" id="{DC9F97C9-2400-3771-7CB9-99448184DF34}"/>
              </a:ext>
            </a:extLst>
          </p:cNvPr>
          <p:cNvSpPr>
            <a:spLocks noGrp="1"/>
          </p:cNvSpPr>
          <p:nvPr>
            <p:ph type="body" sz="quarter" idx="23"/>
          </p:nvPr>
        </p:nvSpPr>
        <p:spPr/>
        <p:txBody>
          <a:bodyPr/>
          <a:lstStyle/>
          <a:p>
            <a:pPr algn="r"/>
            <a:r>
              <a:rPr lang="en-US"/>
              <a:t>11</a:t>
            </a:r>
          </a:p>
        </p:txBody>
      </p:sp>
      <p:sp>
        <p:nvSpPr>
          <p:cNvPr id="13" name="Text Placeholder 12">
            <a:extLst>
              <a:ext uri="{FF2B5EF4-FFF2-40B4-BE49-F238E27FC236}">
                <a16:creationId xmlns:a16="http://schemas.microsoft.com/office/drawing/2014/main" id="{9D75A657-FCC4-CF49-A7E7-CA3FDFE513B8}"/>
              </a:ext>
            </a:extLst>
          </p:cNvPr>
          <p:cNvSpPr>
            <a:spLocks noGrp="1"/>
          </p:cNvSpPr>
          <p:nvPr>
            <p:ph type="body" sz="quarter" idx="24"/>
          </p:nvPr>
        </p:nvSpPr>
        <p:spPr/>
        <p:txBody>
          <a:bodyPr>
            <a:normAutofit/>
          </a:bodyPr>
          <a:lstStyle/>
          <a:p>
            <a:r>
              <a:rPr lang="en-US">
                <a:latin typeface="Arial"/>
                <a:cs typeface="Arial"/>
              </a:rPr>
              <a:t>E-labels</a:t>
            </a:r>
            <a:endParaRPr lang="en-US"/>
          </a:p>
        </p:txBody>
      </p:sp>
      <p:sp>
        <p:nvSpPr>
          <p:cNvPr id="14" name="Text Placeholder 13">
            <a:extLst>
              <a:ext uri="{FF2B5EF4-FFF2-40B4-BE49-F238E27FC236}">
                <a16:creationId xmlns:a16="http://schemas.microsoft.com/office/drawing/2014/main" id="{0C2A7C04-5EFD-88C9-2C88-163A2BCBA4EC}"/>
              </a:ext>
            </a:extLst>
          </p:cNvPr>
          <p:cNvSpPr>
            <a:spLocks noGrp="1"/>
          </p:cNvSpPr>
          <p:nvPr>
            <p:ph type="body" sz="quarter" idx="25"/>
          </p:nvPr>
        </p:nvSpPr>
        <p:spPr/>
        <p:txBody>
          <a:bodyPr/>
          <a:lstStyle/>
          <a:p>
            <a:pPr algn="r"/>
            <a:r>
              <a:rPr lang="en-US"/>
              <a:t>13</a:t>
            </a:r>
          </a:p>
        </p:txBody>
      </p:sp>
      <p:sp>
        <p:nvSpPr>
          <p:cNvPr id="15" name="Text Placeholder 14">
            <a:extLst>
              <a:ext uri="{FF2B5EF4-FFF2-40B4-BE49-F238E27FC236}">
                <a16:creationId xmlns:a16="http://schemas.microsoft.com/office/drawing/2014/main" id="{89C3B1A5-1EF4-CC60-A0BF-3D9BAAD01B8F}"/>
              </a:ext>
            </a:extLst>
          </p:cNvPr>
          <p:cNvSpPr>
            <a:spLocks noGrp="1"/>
          </p:cNvSpPr>
          <p:nvPr>
            <p:ph type="body" sz="quarter" idx="26"/>
          </p:nvPr>
        </p:nvSpPr>
        <p:spPr/>
        <p:txBody>
          <a:bodyPr>
            <a:normAutofit/>
          </a:bodyPr>
          <a:lstStyle/>
          <a:p>
            <a:r>
              <a:rPr lang="en-US"/>
              <a:t>Vending machines</a:t>
            </a:r>
          </a:p>
        </p:txBody>
      </p:sp>
      <p:sp>
        <p:nvSpPr>
          <p:cNvPr id="16" name="Text Placeholder 15">
            <a:extLst>
              <a:ext uri="{FF2B5EF4-FFF2-40B4-BE49-F238E27FC236}">
                <a16:creationId xmlns:a16="http://schemas.microsoft.com/office/drawing/2014/main" id="{0BFB406B-3D50-71F7-0F86-289F9A4ED35E}"/>
              </a:ext>
            </a:extLst>
          </p:cNvPr>
          <p:cNvSpPr>
            <a:spLocks noGrp="1"/>
          </p:cNvSpPr>
          <p:nvPr>
            <p:ph type="body" sz="quarter" idx="27"/>
          </p:nvPr>
        </p:nvSpPr>
        <p:spPr/>
        <p:txBody>
          <a:bodyPr/>
          <a:lstStyle/>
          <a:p>
            <a:pPr algn="r"/>
            <a:r>
              <a:rPr lang="en-US"/>
              <a:t>15</a:t>
            </a:r>
          </a:p>
        </p:txBody>
      </p:sp>
      <p:sp>
        <p:nvSpPr>
          <p:cNvPr id="17" name="Text Placeholder 16">
            <a:extLst>
              <a:ext uri="{FF2B5EF4-FFF2-40B4-BE49-F238E27FC236}">
                <a16:creationId xmlns:a16="http://schemas.microsoft.com/office/drawing/2014/main" id="{0A690B25-C15E-735A-B2E5-8E240869A5F8}"/>
              </a:ext>
            </a:extLst>
          </p:cNvPr>
          <p:cNvSpPr>
            <a:spLocks noGrp="1"/>
          </p:cNvSpPr>
          <p:nvPr>
            <p:ph type="body" sz="quarter" idx="28"/>
          </p:nvPr>
        </p:nvSpPr>
        <p:spPr/>
        <p:txBody>
          <a:bodyPr>
            <a:normAutofit/>
          </a:bodyPr>
          <a:lstStyle/>
          <a:p>
            <a:r>
              <a:rPr lang="en-US"/>
              <a:t>Combining different logistics solutions</a:t>
            </a:r>
          </a:p>
        </p:txBody>
      </p:sp>
      <p:sp>
        <p:nvSpPr>
          <p:cNvPr id="18" name="Text Placeholder 17">
            <a:extLst>
              <a:ext uri="{FF2B5EF4-FFF2-40B4-BE49-F238E27FC236}">
                <a16:creationId xmlns:a16="http://schemas.microsoft.com/office/drawing/2014/main" id="{1AE9F958-0E71-77A7-9A83-BDAFBC1B7B1B}"/>
              </a:ext>
            </a:extLst>
          </p:cNvPr>
          <p:cNvSpPr>
            <a:spLocks noGrp="1"/>
          </p:cNvSpPr>
          <p:nvPr>
            <p:ph type="body" sz="quarter" idx="29"/>
          </p:nvPr>
        </p:nvSpPr>
        <p:spPr/>
        <p:txBody>
          <a:bodyPr/>
          <a:lstStyle/>
          <a:p>
            <a:pPr algn="r"/>
            <a:r>
              <a:rPr lang="en-US"/>
              <a:t>17</a:t>
            </a:r>
          </a:p>
        </p:txBody>
      </p:sp>
      <p:sp>
        <p:nvSpPr>
          <p:cNvPr id="38" name="Text Placeholder 37">
            <a:extLst>
              <a:ext uri="{FF2B5EF4-FFF2-40B4-BE49-F238E27FC236}">
                <a16:creationId xmlns:a16="http://schemas.microsoft.com/office/drawing/2014/main" id="{D42A82E0-5927-05AD-D0C1-644B1509DD27}"/>
              </a:ext>
            </a:extLst>
          </p:cNvPr>
          <p:cNvSpPr>
            <a:spLocks noGrp="1"/>
          </p:cNvSpPr>
          <p:nvPr>
            <p:ph type="body" sz="quarter" idx="30"/>
          </p:nvPr>
        </p:nvSpPr>
        <p:spPr/>
        <p:txBody>
          <a:bodyPr>
            <a:normAutofit/>
          </a:bodyPr>
          <a:lstStyle/>
          <a:p>
            <a:r>
              <a:rPr lang="en-US"/>
              <a:t>System software</a:t>
            </a:r>
          </a:p>
        </p:txBody>
      </p:sp>
      <p:sp>
        <p:nvSpPr>
          <p:cNvPr id="40" name="Text Placeholder 39">
            <a:extLst>
              <a:ext uri="{FF2B5EF4-FFF2-40B4-BE49-F238E27FC236}">
                <a16:creationId xmlns:a16="http://schemas.microsoft.com/office/drawing/2014/main" id="{D2139678-12BC-C2D0-FB66-B5A15E10E059}"/>
              </a:ext>
            </a:extLst>
          </p:cNvPr>
          <p:cNvSpPr>
            <a:spLocks noGrp="1"/>
          </p:cNvSpPr>
          <p:nvPr>
            <p:ph type="body" sz="quarter" idx="32"/>
          </p:nvPr>
        </p:nvSpPr>
        <p:spPr/>
        <p:txBody>
          <a:bodyPr>
            <a:normAutofit/>
          </a:bodyPr>
          <a:lstStyle/>
          <a:p>
            <a:r>
              <a:rPr lang="en-US"/>
              <a:t>Get in touch</a:t>
            </a:r>
          </a:p>
        </p:txBody>
      </p:sp>
      <p:pic>
        <p:nvPicPr>
          <p:cNvPr id="27" name="Picture Placeholder 26">
            <a:extLst>
              <a:ext uri="{FF2B5EF4-FFF2-40B4-BE49-F238E27FC236}">
                <a16:creationId xmlns:a16="http://schemas.microsoft.com/office/drawing/2014/main" id="{58721ADE-B15D-EAFB-DFA2-8FD77DA88AD5}"/>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p:pic>
      <p:sp>
        <p:nvSpPr>
          <p:cNvPr id="50" name="Text Placeholder 49">
            <a:extLst>
              <a:ext uri="{FF2B5EF4-FFF2-40B4-BE49-F238E27FC236}">
                <a16:creationId xmlns:a16="http://schemas.microsoft.com/office/drawing/2014/main" id="{8BB6554F-0CBB-D2C9-6253-E0B59D35E83F}"/>
              </a:ext>
            </a:extLst>
          </p:cNvPr>
          <p:cNvSpPr>
            <a:spLocks noGrp="1"/>
          </p:cNvSpPr>
          <p:nvPr>
            <p:ph type="body" sz="quarter" idx="35"/>
          </p:nvPr>
        </p:nvSpPr>
        <p:spPr/>
        <p:txBody>
          <a:bodyPr>
            <a:normAutofit/>
          </a:bodyPr>
          <a:lstStyle/>
          <a:p>
            <a:r>
              <a:rPr lang="en-US"/>
              <a:t>18</a:t>
            </a:r>
          </a:p>
        </p:txBody>
      </p:sp>
      <p:sp>
        <p:nvSpPr>
          <p:cNvPr id="51" name="Text Placeholder 50">
            <a:extLst>
              <a:ext uri="{FF2B5EF4-FFF2-40B4-BE49-F238E27FC236}">
                <a16:creationId xmlns:a16="http://schemas.microsoft.com/office/drawing/2014/main" id="{DF28F641-1607-8137-AEE3-3E28D5A23E0F}"/>
              </a:ext>
            </a:extLst>
          </p:cNvPr>
          <p:cNvSpPr>
            <a:spLocks noGrp="1"/>
          </p:cNvSpPr>
          <p:nvPr>
            <p:ph type="body" sz="quarter" idx="36"/>
          </p:nvPr>
        </p:nvSpPr>
        <p:spPr/>
        <p:txBody>
          <a:bodyPr>
            <a:normAutofit/>
          </a:bodyPr>
          <a:lstStyle/>
          <a:p>
            <a:r>
              <a:rPr lang="en-US"/>
              <a:t>19</a:t>
            </a:r>
          </a:p>
        </p:txBody>
      </p:sp>
      <p:sp>
        <p:nvSpPr>
          <p:cNvPr id="21" name="Text Placeholder 16">
            <a:extLst>
              <a:ext uri="{FF2B5EF4-FFF2-40B4-BE49-F238E27FC236}">
                <a16:creationId xmlns:a16="http://schemas.microsoft.com/office/drawing/2014/main" id="{36910C34-B773-7246-10A5-C02EA127253A}"/>
              </a:ext>
            </a:extLst>
          </p:cNvPr>
          <p:cNvSpPr txBox="1">
            <a:spLocks/>
          </p:cNvSpPr>
          <p:nvPr/>
        </p:nvSpPr>
        <p:spPr>
          <a:xfrm>
            <a:off x="469198" y="5566197"/>
            <a:ext cx="4764173" cy="304479"/>
          </a:xfrm>
          <a:prstGeom prst="rect">
            <a:avLst/>
          </a:prstGeom>
        </p:spPr>
        <p:txBody>
          <a:bodyPr vert="horz" lIns="91440" tIns="45720" rIns="91440" bIns="45720" rtlCol="0">
            <a:normAutofit/>
          </a:bodyPr>
          <a:lstStyle>
            <a:lvl1pPr marL="0" indent="0" algn="l" defTabSz="914332" rtl="0" eaLnBrk="1" latinLnBrk="0" hangingPunct="1">
              <a:lnSpc>
                <a:spcPts val="18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ts val="1800"/>
              </a:lnSpc>
              <a:spcBef>
                <a:spcPts val="1000"/>
              </a:spcBef>
              <a:buFont typeface="Arial" panose="020B0604020202020204" pitchFamily="34" charset="0"/>
              <a:buChar char="•"/>
              <a:defRPr sz="1251" b="0" i="0" kern="1200">
                <a:solidFill>
                  <a:schemeClr val="bg1"/>
                </a:solidFill>
                <a:latin typeface="+mn-lt"/>
                <a:ea typeface="+mn-ea"/>
                <a:cs typeface="Arial" panose="020B0604020202020204" pitchFamily="34" charset="0"/>
              </a:defRPr>
            </a:lvl2pPr>
            <a:lvl3pPr marL="1142914" indent="-228582" algn="l" defTabSz="914332" rtl="0" eaLnBrk="1" latinLnBrk="0" hangingPunct="1">
              <a:lnSpc>
                <a:spcPts val="1800"/>
              </a:lnSpc>
              <a:spcBef>
                <a:spcPts val="1000"/>
              </a:spcBef>
              <a:buFont typeface="Arial" panose="020B0604020202020204" pitchFamily="34" charset="0"/>
              <a:buChar char="•"/>
              <a:defRPr sz="1251" b="0" i="0" kern="1200">
                <a:solidFill>
                  <a:schemeClr val="bg1"/>
                </a:solidFill>
                <a:latin typeface="+mn-lt"/>
                <a:ea typeface="+mn-ea"/>
                <a:cs typeface="Arial" panose="020B0604020202020204" pitchFamily="34" charset="0"/>
              </a:defRPr>
            </a:lvl3pPr>
            <a:lvl4pPr marL="1371498" indent="0" algn="l" defTabSz="914332" rtl="0" eaLnBrk="1" latinLnBrk="0" hangingPunct="1">
              <a:lnSpc>
                <a:spcPts val="1800"/>
              </a:lnSpc>
              <a:spcBef>
                <a:spcPts val="10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ts val="1800"/>
              </a:lnSpc>
              <a:spcBef>
                <a:spcPts val="10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654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EF409A2-0B33-955E-A9B9-129591AC6E4A}"/>
              </a:ext>
            </a:extLst>
          </p:cNvPr>
          <p:cNvSpPr>
            <a:spLocks noGrp="1"/>
          </p:cNvSpPr>
          <p:nvPr>
            <p:ph type="body" sz="quarter" idx="16"/>
          </p:nvPr>
        </p:nvSpPr>
        <p:spPr>
          <a:xfrm>
            <a:off x="6563493" y="694727"/>
            <a:ext cx="5124009" cy="716147"/>
          </a:xfrm>
        </p:spPr>
        <p:txBody>
          <a:bodyPr/>
          <a:lstStyle/>
          <a:p>
            <a:r>
              <a:rPr lang="en-US"/>
              <a:t>Why invest in a logistics solution?</a:t>
            </a:r>
          </a:p>
        </p:txBody>
      </p:sp>
      <p:sp>
        <p:nvSpPr>
          <p:cNvPr id="11" name="Text Placeholder 10">
            <a:extLst>
              <a:ext uri="{FF2B5EF4-FFF2-40B4-BE49-F238E27FC236}">
                <a16:creationId xmlns:a16="http://schemas.microsoft.com/office/drawing/2014/main" id="{3E2CDC1F-B0F2-F25E-0A3C-7FD301D419A6}"/>
              </a:ext>
            </a:extLst>
          </p:cNvPr>
          <p:cNvSpPr>
            <a:spLocks noGrp="1"/>
          </p:cNvSpPr>
          <p:nvPr>
            <p:ph type="body" sz="quarter" idx="17"/>
          </p:nvPr>
        </p:nvSpPr>
        <p:spPr>
          <a:xfrm>
            <a:off x="6563493" y="1604807"/>
            <a:ext cx="5123989" cy="4503225"/>
          </a:xfrm>
        </p:spPr>
        <p:txBody>
          <a:bodyPr vert="horz" lIns="91440" tIns="45720" rIns="91440" bIns="45720" rtlCol="0" anchor="t">
            <a:noAutofit/>
          </a:bodyPr>
          <a:lstStyle/>
          <a:p>
            <a:pPr marL="0" indent="0">
              <a:buNone/>
            </a:pPr>
            <a:r>
              <a:rPr lang="en-US">
                <a:latin typeface="Arial"/>
                <a:cs typeface="Arial"/>
              </a:rPr>
              <a:t>All logistics solutions have the same basic purpose – giving you reliable access to the C-parts you need at the right time, at the lowest possible total cost, and with as little manual work as possible.</a:t>
            </a:r>
          </a:p>
          <a:p>
            <a:pPr marL="0" indent="0">
              <a:buNone/>
            </a:pPr>
            <a:r>
              <a:rPr lang="en-US">
                <a:latin typeface="Arial"/>
                <a:cs typeface="Arial"/>
              </a:rPr>
              <a:t>Traditionally, manufacturers relied on manual stock counts and orders to replenish their C-parts inventories. Logistics solutions, often </a:t>
            </a:r>
            <a:r>
              <a:rPr lang="en-GB">
                <a:latin typeface="Arial"/>
                <a:cs typeface="Arial"/>
              </a:rPr>
              <a:t>called vendor-managed inventory (VMI) solutions, eliminate these processes by automating </a:t>
            </a:r>
            <a:r>
              <a:rPr lang="en-US">
                <a:latin typeface="Arial"/>
                <a:cs typeface="Arial"/>
              </a:rPr>
              <a:t>stock-keeping and reordering. Although some logistics solutions require a complex setup, the main benefits they provide are:</a:t>
            </a:r>
          </a:p>
          <a:p>
            <a:r>
              <a:rPr lang="en-US" b="1">
                <a:latin typeface="Arial"/>
                <a:cs typeface="Arial"/>
              </a:rPr>
              <a:t>Reducing or eliminating manual processes</a:t>
            </a:r>
            <a:r>
              <a:rPr lang="en-US">
                <a:latin typeface="Arial"/>
                <a:cs typeface="Arial"/>
              </a:rPr>
              <a:t>, both for production staff and purchasers who would otherwise have to monitor stock levels and place replenishment orders themselves.</a:t>
            </a:r>
            <a:endParaRPr lang="en-US"/>
          </a:p>
          <a:p>
            <a:r>
              <a:rPr lang="en-US" b="1">
                <a:latin typeface="Arial"/>
                <a:cs typeface="Arial"/>
              </a:rPr>
              <a:t>Minimizing the risk of stockouts </a:t>
            </a:r>
            <a:r>
              <a:rPr lang="en-US">
                <a:latin typeface="Arial"/>
                <a:cs typeface="Arial"/>
              </a:rPr>
              <a:t>by enabling automatic ordering once stock levels fall below a pre-determined point.</a:t>
            </a:r>
            <a:endParaRPr lang="en-US"/>
          </a:p>
          <a:p>
            <a:r>
              <a:rPr lang="en-US" b="1">
                <a:latin typeface="Arial"/>
                <a:cs typeface="Arial"/>
              </a:rPr>
              <a:t>Saving space </a:t>
            </a:r>
            <a:r>
              <a:rPr lang="en-US">
                <a:latin typeface="Arial"/>
                <a:cs typeface="Arial"/>
              </a:rPr>
              <a:t>by getting rid of the need to keep large quantities of C-parts in stock – instead, new parts can easily be ordered only when they’re needed.</a:t>
            </a:r>
          </a:p>
        </p:txBody>
      </p:sp>
      <p:pic>
        <p:nvPicPr>
          <p:cNvPr id="12" name="Picture Placeholder 11" descr="A group of people laughing at a table&#10;&#10;Description automatically generated with low confidence">
            <a:extLst>
              <a:ext uri="{FF2B5EF4-FFF2-40B4-BE49-F238E27FC236}">
                <a16:creationId xmlns:a16="http://schemas.microsoft.com/office/drawing/2014/main" id="{06EB72C8-2E9E-E227-4DDB-760A1642C48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99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6F5F2-3175-094B-BE2E-8C833C9F7419}"/>
              </a:ext>
            </a:extLst>
          </p:cNvPr>
          <p:cNvSpPr>
            <a:spLocks noGrp="1"/>
          </p:cNvSpPr>
          <p:nvPr>
            <p:ph type="body" sz="quarter" idx="13"/>
          </p:nvPr>
        </p:nvSpPr>
        <p:spPr>
          <a:xfrm>
            <a:off x="469197" y="514800"/>
            <a:ext cx="6009095" cy="716147"/>
          </a:xfrm>
        </p:spPr>
        <p:txBody>
          <a:bodyPr/>
          <a:lstStyle/>
          <a:p>
            <a:r>
              <a:rPr lang="en-US"/>
              <a:t>What options do you have?</a:t>
            </a:r>
          </a:p>
        </p:txBody>
      </p:sp>
      <p:sp>
        <p:nvSpPr>
          <p:cNvPr id="4" name="Text Placeholder 3">
            <a:extLst>
              <a:ext uri="{FF2B5EF4-FFF2-40B4-BE49-F238E27FC236}">
                <a16:creationId xmlns:a16="http://schemas.microsoft.com/office/drawing/2014/main" id="{3EACF6AF-048D-3556-7488-BFE5618DDA6D}"/>
              </a:ext>
            </a:extLst>
          </p:cNvPr>
          <p:cNvSpPr>
            <a:spLocks noGrp="1"/>
          </p:cNvSpPr>
          <p:nvPr>
            <p:ph type="body" sz="quarter" idx="18"/>
          </p:nvPr>
        </p:nvSpPr>
        <p:spPr/>
        <p:txBody>
          <a:bodyPr anchor="ctr"/>
          <a:lstStyle/>
          <a:p>
            <a:pPr marL="0" indent="0">
              <a:buNone/>
            </a:pPr>
            <a:r>
              <a:rPr lang="en-US"/>
              <a:t>In the following few slides, we’ll go through some of the leading systems types currently available, explain the benefits and drawbacks of each one, and give some suggestions on how they can be combined to add the most value to your operations.</a:t>
            </a:r>
          </a:p>
          <a:p>
            <a:pPr marL="0" indent="0">
              <a:buNone/>
            </a:pPr>
            <a:r>
              <a:rPr lang="en-US"/>
              <a:t>Logistics Solutions can generally be compared on </a:t>
            </a:r>
            <a:r>
              <a:rPr lang="en-US" b="1"/>
              <a:t>how complex they are to implement</a:t>
            </a:r>
            <a:r>
              <a:rPr lang="en-US"/>
              <a:t> and </a:t>
            </a:r>
            <a:r>
              <a:rPr lang="en-US" b="1"/>
              <a:t>the level of automation they provide</a:t>
            </a:r>
            <a:r>
              <a:rPr lang="en-US"/>
              <a:t>. Systems that offer a high level of automation are typically more complex to implement.</a:t>
            </a:r>
          </a:p>
          <a:p>
            <a:pPr marL="0" indent="0">
              <a:buNone/>
            </a:pPr>
            <a:r>
              <a:rPr lang="en-US"/>
              <a:t>At the end of the day, the best approach when investing in a logistics solution is to work with your supplier to find the most appropriate solution for your C-parts operation or combine them to achieve an optimized and cost-effective effect.</a:t>
            </a:r>
          </a:p>
          <a:p>
            <a:pPr marL="0" indent="0">
              <a:buNone/>
            </a:pPr>
            <a:endParaRPr lang="en-US"/>
          </a:p>
        </p:txBody>
      </p:sp>
      <p:pic>
        <p:nvPicPr>
          <p:cNvPr id="10" name="Platshållare för bild 9">
            <a:extLst>
              <a:ext uri="{FF2B5EF4-FFF2-40B4-BE49-F238E27FC236}">
                <a16:creationId xmlns:a16="http://schemas.microsoft.com/office/drawing/2014/main" id="{5A816CF5-8049-402B-1577-D156545C9D0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 b="5"/>
          <a:stretch/>
        </p:blipFill>
        <p:spPr/>
      </p:pic>
    </p:spTree>
    <p:extLst>
      <p:ext uri="{BB962C8B-B14F-4D97-AF65-F5344CB8AC3E}">
        <p14:creationId xmlns:p14="http://schemas.microsoft.com/office/powerpoint/2010/main" val="394318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F7564B-8F68-A6D1-E6DD-C58EB695275E}"/>
              </a:ext>
            </a:extLst>
          </p:cNvPr>
          <p:cNvSpPr>
            <a:spLocks noGrp="1"/>
          </p:cNvSpPr>
          <p:nvPr>
            <p:ph type="body" sz="quarter" idx="13"/>
          </p:nvPr>
        </p:nvSpPr>
        <p:spPr/>
        <p:txBody>
          <a:bodyPr/>
          <a:lstStyle/>
          <a:p>
            <a:r>
              <a:rPr lang="en-US"/>
              <a:t>Barcode scanner systems</a:t>
            </a:r>
          </a:p>
        </p:txBody>
      </p:sp>
      <p:sp>
        <p:nvSpPr>
          <p:cNvPr id="3" name="Text Placeholder 2">
            <a:extLst>
              <a:ext uri="{FF2B5EF4-FFF2-40B4-BE49-F238E27FC236}">
                <a16:creationId xmlns:a16="http://schemas.microsoft.com/office/drawing/2014/main" id="{35D22A47-A4F6-C2A0-7E66-22973A3FBF0A}"/>
              </a:ext>
            </a:extLst>
          </p:cNvPr>
          <p:cNvSpPr>
            <a:spLocks noGrp="1"/>
          </p:cNvSpPr>
          <p:nvPr>
            <p:ph type="body" sz="quarter" idx="14"/>
          </p:nvPr>
        </p:nvSpPr>
        <p:spPr/>
        <p:txBody>
          <a:bodyPr vert="horz" lIns="91440" tIns="45720" rIns="91440" bIns="45720" rtlCol="0" anchor="t">
            <a:noAutofit/>
          </a:bodyPr>
          <a:lstStyle/>
          <a:p>
            <a:pPr marL="0" indent="0">
              <a:buNone/>
            </a:pPr>
            <a:r>
              <a:rPr lang="en-US" dirty="0">
                <a:latin typeface="Arial"/>
                <a:cs typeface="Arial"/>
              </a:rPr>
              <a:t>They are one of the easiest logistics solutions to set up. Each C-part is typically divided into dual bins placed on shelves. When a bin is empty, the barcode is scanned with a handheld scanner or smartphone and placed behind the second bin, which is now brought to the front of the shelf. The inventory system is then updated, and an order can be made manually by staff or automatically by the C-parts supplier. Ensure that you have access to a system with order information.</a:t>
            </a:r>
          </a:p>
          <a:p>
            <a:pPr marL="0" indent="0">
              <a:buNone/>
            </a:pPr>
            <a:r>
              <a:rPr lang="en-US" b="1" dirty="0">
                <a:latin typeface="Arial"/>
                <a:cs typeface="Arial"/>
              </a:rPr>
              <a:t>Benefits</a:t>
            </a:r>
          </a:p>
          <a:p>
            <a:r>
              <a:rPr lang="en-US" dirty="0">
                <a:latin typeface="Arial"/>
                <a:cs typeface="Arial"/>
              </a:rPr>
              <a:t>Easy setup – bins and a scanner are all that is needed.</a:t>
            </a:r>
          </a:p>
          <a:p>
            <a:r>
              <a:rPr lang="en-US" dirty="0">
                <a:latin typeface="Arial"/>
                <a:cs typeface="Arial"/>
              </a:rPr>
              <a:t>Simple operation for the user.</a:t>
            </a:r>
          </a:p>
          <a:p>
            <a:pPr marL="0" indent="0">
              <a:buNone/>
            </a:pPr>
            <a:r>
              <a:rPr lang="en-US" b="1" dirty="0">
                <a:latin typeface="Arial"/>
                <a:cs typeface="Arial"/>
              </a:rPr>
              <a:t>Potential drawbacks</a:t>
            </a:r>
          </a:p>
          <a:p>
            <a:r>
              <a:rPr lang="en-US" dirty="0">
                <a:latin typeface="Arial"/>
                <a:cs typeface="Arial"/>
              </a:rPr>
              <a:t>Scanning is a manual process – so it’s possible for empty bins to go unscanned due to human error.</a:t>
            </a:r>
          </a:p>
          <a:p>
            <a:r>
              <a:rPr lang="en-US" dirty="0">
                <a:latin typeface="Arial"/>
                <a:cs typeface="Arial"/>
              </a:rPr>
              <a:t>Discipline is required in the workforce to make sure empty bins are scanned.</a:t>
            </a:r>
          </a:p>
          <a:p>
            <a:pPr marL="0" indent="0">
              <a:buNone/>
            </a:pPr>
            <a:endParaRPr lang="en-US" dirty="0"/>
          </a:p>
        </p:txBody>
      </p:sp>
      <p:pic>
        <p:nvPicPr>
          <p:cNvPr id="12" name="Picture Placeholder 11" descr="A picture containing person, majorelle blue, electric blue, text&#10;&#10;Description automatically generated">
            <a:extLst>
              <a:ext uri="{FF2B5EF4-FFF2-40B4-BE49-F238E27FC236}">
                <a16:creationId xmlns:a16="http://schemas.microsoft.com/office/drawing/2014/main" id="{2F4AA978-6146-02FE-733B-879AA0EDA433}"/>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420574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F7564B-8F68-A6D1-E6DD-C58EB695275E}"/>
              </a:ext>
            </a:extLst>
          </p:cNvPr>
          <p:cNvSpPr>
            <a:spLocks noGrp="1"/>
          </p:cNvSpPr>
          <p:nvPr>
            <p:ph type="body" sz="quarter" idx="13"/>
          </p:nvPr>
        </p:nvSpPr>
        <p:spPr/>
        <p:txBody>
          <a:bodyPr/>
          <a:lstStyle/>
          <a:p>
            <a:r>
              <a:rPr lang="en-US"/>
              <a:t>Barcode scanners</a:t>
            </a:r>
          </a:p>
        </p:txBody>
      </p:sp>
      <p:sp>
        <p:nvSpPr>
          <p:cNvPr id="3" name="Text Placeholder 2">
            <a:extLst>
              <a:ext uri="{FF2B5EF4-FFF2-40B4-BE49-F238E27FC236}">
                <a16:creationId xmlns:a16="http://schemas.microsoft.com/office/drawing/2014/main" id="{35D22A47-A4F6-C2A0-7E66-22973A3FBF0A}"/>
              </a:ext>
            </a:extLst>
          </p:cNvPr>
          <p:cNvSpPr>
            <a:spLocks noGrp="1"/>
          </p:cNvSpPr>
          <p:nvPr>
            <p:ph type="body" sz="quarter" idx="14"/>
          </p:nvPr>
        </p:nvSpPr>
        <p:spPr/>
        <p:txBody>
          <a:bodyPr anchor="ctr">
            <a:noAutofit/>
          </a:bodyPr>
          <a:lstStyle/>
          <a:p>
            <a:pPr marL="0" indent="0">
              <a:buNone/>
            </a:pPr>
            <a:r>
              <a:rPr lang="en-US" b="1" dirty="0">
                <a:latin typeface="Arial"/>
                <a:cs typeface="Arial"/>
              </a:rPr>
              <a:t>Ideal application</a:t>
            </a:r>
          </a:p>
          <a:p>
            <a:pPr marL="0" indent="0">
              <a:buNone/>
            </a:pPr>
            <a:r>
              <a:rPr lang="en-US" dirty="0">
                <a:latin typeface="Arial"/>
                <a:cs typeface="Arial"/>
              </a:rPr>
              <a:t>A manufacturing facility where an easy-to-use, quick-to-implement solution is needed to reduce the level of manual work in stock keeping and replenishment.</a:t>
            </a:r>
          </a:p>
          <a:p>
            <a:pPr marL="0" indent="0">
              <a:buNone/>
            </a:pPr>
            <a:r>
              <a:rPr lang="en-US" b="1" dirty="0">
                <a:latin typeface="Arial"/>
                <a:cs typeface="Arial"/>
              </a:rPr>
              <a:t>Level of automation</a:t>
            </a:r>
          </a:p>
          <a:p>
            <a:pPr marL="0" indent="0">
              <a:buNone/>
            </a:pPr>
            <a:r>
              <a:rPr lang="en-US" dirty="0">
                <a:latin typeface="Arial"/>
                <a:cs typeface="Arial"/>
              </a:rPr>
              <a:t>This solution has a low level of automation – bins need to be manually scanned every time they are emptied. However, the setup is relatively simple and low-cost.</a:t>
            </a:r>
          </a:p>
          <a:p>
            <a:pPr marL="0" indent="0">
              <a:buNone/>
            </a:pPr>
            <a:r>
              <a:rPr lang="en-US" dirty="0">
                <a:solidFill>
                  <a:srgbClr val="0081C3"/>
                </a:solidFill>
                <a:latin typeface="Arial"/>
                <a:cs typeface="Arial"/>
                <a:hlinkClick r:id="rId2">
                  <a:extLst>
                    <a:ext uri="{A12FA001-AC4F-418D-AE19-62706E023703}">
                      <ahyp:hlinkClr xmlns:ahyp="http://schemas.microsoft.com/office/drawing/2018/hyperlinkcolor" val="tx"/>
                    </a:ext>
                  </a:extLst>
                </a:hlinkClick>
              </a:rPr>
              <a:t>Explore this solution on bufab.com</a:t>
            </a:r>
            <a:endParaRPr lang="en-US" dirty="0">
              <a:solidFill>
                <a:srgbClr val="0081C3"/>
              </a:solidFill>
              <a:latin typeface="Arial"/>
              <a:cs typeface="Arial"/>
            </a:endParaRPr>
          </a:p>
        </p:txBody>
      </p:sp>
      <p:pic>
        <p:nvPicPr>
          <p:cNvPr id="7" name="Picture Placeholder 6" descr="A person looking at a cell phone&#10;&#10;Description automatically generated with low confidence">
            <a:extLst>
              <a:ext uri="{FF2B5EF4-FFF2-40B4-BE49-F238E27FC236}">
                <a16:creationId xmlns:a16="http://schemas.microsoft.com/office/drawing/2014/main" id="{057F3360-A6AA-0F2D-F6A2-95F1A452027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939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0A4E73-0411-169F-95C8-E68D8770BF8E}"/>
              </a:ext>
            </a:extLst>
          </p:cNvPr>
          <p:cNvSpPr>
            <a:spLocks noGrp="1"/>
          </p:cNvSpPr>
          <p:nvPr>
            <p:ph type="body" sz="quarter" idx="16"/>
          </p:nvPr>
        </p:nvSpPr>
        <p:spPr>
          <a:xfrm>
            <a:off x="6563493" y="755693"/>
            <a:ext cx="5124009" cy="716147"/>
          </a:xfrm>
        </p:spPr>
        <p:txBody>
          <a:bodyPr/>
          <a:lstStyle/>
          <a:p>
            <a:r>
              <a:rPr lang="en-US"/>
              <a:t>RFID shelf systems</a:t>
            </a:r>
          </a:p>
        </p:txBody>
      </p:sp>
      <p:sp>
        <p:nvSpPr>
          <p:cNvPr id="4" name="Text Placeholder 3">
            <a:extLst>
              <a:ext uri="{FF2B5EF4-FFF2-40B4-BE49-F238E27FC236}">
                <a16:creationId xmlns:a16="http://schemas.microsoft.com/office/drawing/2014/main" id="{021FC9C1-AE5A-F924-B76D-278B0BD8F07B}"/>
              </a:ext>
            </a:extLst>
          </p:cNvPr>
          <p:cNvSpPr>
            <a:spLocks noGrp="1"/>
          </p:cNvSpPr>
          <p:nvPr>
            <p:ph type="body" sz="quarter" idx="17"/>
          </p:nvPr>
        </p:nvSpPr>
        <p:spPr>
          <a:xfrm>
            <a:off x="6563493" y="1474332"/>
            <a:ext cx="5123989" cy="5097439"/>
          </a:xfrm>
        </p:spPr>
        <p:txBody>
          <a:bodyPr vert="horz" lIns="91440" tIns="45720" rIns="91440" bIns="45720" rtlCol="0" anchor="t">
            <a:noAutofit/>
          </a:bodyPr>
          <a:lstStyle/>
          <a:p>
            <a:pPr marL="0" indent="0">
              <a:buNone/>
            </a:pPr>
            <a:r>
              <a:rPr lang="en-US" dirty="0">
                <a:latin typeface="Arial"/>
                <a:cs typeface="Arial"/>
              </a:rPr>
              <a:t>In these systems, bins are fitted with RFID tags, and the upper shelves with sensors. When a bin is empty, the operator places it on the upper shelf. The sensor detects the empty bin, and in the same way as with the barcode scanner system, the inventory system is updated and an order is placed.</a:t>
            </a:r>
            <a:endParaRPr lang="en-US" dirty="0"/>
          </a:p>
          <a:p>
            <a:pPr marL="0" indent="0">
              <a:buNone/>
            </a:pPr>
            <a:r>
              <a:rPr lang="en-US" b="1" dirty="0">
                <a:latin typeface="Arial"/>
                <a:cs typeface="Arial"/>
              </a:rPr>
              <a:t>Benefits</a:t>
            </a:r>
          </a:p>
          <a:p>
            <a:r>
              <a:rPr lang="en-US" dirty="0">
                <a:latin typeface="Arial"/>
                <a:cs typeface="Arial"/>
              </a:rPr>
              <a:t>Operation is simple – workers don’t need any extra equipment to use the system properly.</a:t>
            </a:r>
          </a:p>
          <a:p>
            <a:r>
              <a:rPr lang="en-US" dirty="0">
                <a:latin typeface="Arial"/>
                <a:cs typeface="Arial"/>
              </a:rPr>
              <a:t>All production staff can use it – there’s no need to nominate one person to be responsible for moving bins, as with the barcode scanner systems.</a:t>
            </a:r>
          </a:p>
          <a:p>
            <a:pPr marL="0" indent="0">
              <a:buNone/>
            </a:pPr>
            <a:r>
              <a:rPr lang="en-US" b="1" dirty="0">
                <a:latin typeface="Arial"/>
                <a:cs typeface="Arial"/>
              </a:rPr>
              <a:t>Potential drawbacks</a:t>
            </a:r>
          </a:p>
          <a:p>
            <a:r>
              <a:rPr lang="en-US" dirty="0">
                <a:latin typeface="Arial"/>
                <a:cs typeface="Arial"/>
              </a:rPr>
              <a:t>Some manual intervention is still needed – if empty bins aren’t moved to the upper shelf, the inventory system won’t be updated, and no order will be placed.</a:t>
            </a:r>
          </a:p>
          <a:p>
            <a:r>
              <a:rPr lang="en-US" dirty="0">
                <a:latin typeface="Arial"/>
                <a:cs typeface="Arial"/>
              </a:rPr>
              <a:t>There is a higher cost associated with this setup than with a barcode scanner solution.</a:t>
            </a:r>
          </a:p>
        </p:txBody>
      </p:sp>
      <p:pic>
        <p:nvPicPr>
          <p:cNvPr id="8" name="Picture Placeholder 7" descr="A picture containing computer, engineering, blue, indoor&#10;&#10;Description automatically generated">
            <a:extLst>
              <a:ext uri="{FF2B5EF4-FFF2-40B4-BE49-F238E27FC236}">
                <a16:creationId xmlns:a16="http://schemas.microsoft.com/office/drawing/2014/main" id="{7F75F0AC-EB36-2FC2-E874-FEDABBB44348}"/>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91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A58A03-B78F-B8C5-466F-9C51D6046032}"/>
              </a:ext>
            </a:extLst>
          </p:cNvPr>
          <p:cNvSpPr>
            <a:spLocks noGrp="1"/>
          </p:cNvSpPr>
          <p:nvPr>
            <p:ph type="body" sz="quarter" idx="13"/>
          </p:nvPr>
        </p:nvSpPr>
        <p:spPr/>
        <p:txBody>
          <a:bodyPr/>
          <a:lstStyle/>
          <a:p>
            <a:r>
              <a:rPr lang="en-US"/>
              <a:t>RFID shelf systems</a:t>
            </a:r>
          </a:p>
        </p:txBody>
      </p:sp>
      <p:sp>
        <p:nvSpPr>
          <p:cNvPr id="4" name="Text Placeholder 3">
            <a:extLst>
              <a:ext uri="{FF2B5EF4-FFF2-40B4-BE49-F238E27FC236}">
                <a16:creationId xmlns:a16="http://schemas.microsoft.com/office/drawing/2014/main" id="{211ADF9C-C7C7-83E0-C718-1432BD2CCDE2}"/>
              </a:ext>
            </a:extLst>
          </p:cNvPr>
          <p:cNvSpPr>
            <a:spLocks noGrp="1"/>
          </p:cNvSpPr>
          <p:nvPr>
            <p:ph type="body" sz="quarter" idx="18"/>
          </p:nvPr>
        </p:nvSpPr>
        <p:spPr/>
        <p:txBody>
          <a:bodyPr anchor="ctr"/>
          <a:lstStyle/>
          <a:p>
            <a:pPr marL="0" indent="0">
              <a:buNone/>
            </a:pPr>
            <a:r>
              <a:rPr lang="en-US" b="1">
                <a:latin typeface="Arial"/>
                <a:cs typeface="Arial"/>
              </a:rPr>
              <a:t>Ideal application</a:t>
            </a:r>
          </a:p>
          <a:p>
            <a:pPr marL="0" indent="0">
              <a:buNone/>
            </a:pPr>
            <a:r>
              <a:rPr lang="en-US">
                <a:latin typeface="Arial"/>
                <a:cs typeface="Arial"/>
              </a:rPr>
              <a:t>A fast-moving manufacturing environment that needs an automated replenishment solution that doesn’t create any extra routines for production staff.</a:t>
            </a:r>
          </a:p>
          <a:p>
            <a:pPr marL="0" indent="0">
              <a:buNone/>
            </a:pPr>
            <a:r>
              <a:rPr lang="en-US" b="1">
                <a:latin typeface="Arial"/>
                <a:cs typeface="Arial"/>
              </a:rPr>
              <a:t>Level of automation</a:t>
            </a:r>
          </a:p>
          <a:p>
            <a:pPr marL="0" indent="0">
              <a:buNone/>
            </a:pPr>
            <a:r>
              <a:rPr lang="en-US">
                <a:latin typeface="Arial"/>
                <a:cs typeface="Arial"/>
              </a:rPr>
              <a:t>The level of automation with the RFID shelf system is higher compared to the barcode scanner, since the simple action of placing an empty box on the top shelf is enough to trigger an update. Because of the RFID-sensing mats, the implementation of this system is slightly more complex and costly, and not as flexible as a scanner solution.</a:t>
            </a:r>
          </a:p>
          <a:p>
            <a:pPr marL="0" indent="0">
              <a:buNone/>
            </a:pPr>
            <a:r>
              <a:rPr lang="en-US">
                <a:solidFill>
                  <a:srgbClr val="0081C3"/>
                </a:solidFill>
                <a:latin typeface="Arial"/>
                <a:cs typeface="Arial"/>
                <a:hlinkClick r:id="rId2">
                  <a:extLst>
                    <a:ext uri="{A12FA001-AC4F-418D-AE19-62706E023703}">
                      <ahyp:hlinkClr xmlns:ahyp="http://schemas.microsoft.com/office/drawing/2018/hyperlinkcolor" val="tx"/>
                    </a:ext>
                  </a:extLst>
                </a:hlinkClick>
              </a:rPr>
              <a:t>Explore this solution on bufab.com</a:t>
            </a:r>
            <a:endParaRPr lang="en-US">
              <a:solidFill>
                <a:srgbClr val="0081C3"/>
              </a:solidFill>
              <a:latin typeface="Arial"/>
              <a:cs typeface="Arial"/>
            </a:endParaRPr>
          </a:p>
        </p:txBody>
      </p:sp>
      <p:pic>
        <p:nvPicPr>
          <p:cNvPr id="12" name="Picture Placeholder 11" descr="A person holding a blue container&#10;&#10;Description automatically generated with low confidence">
            <a:extLst>
              <a:ext uri="{FF2B5EF4-FFF2-40B4-BE49-F238E27FC236}">
                <a16:creationId xmlns:a16="http://schemas.microsoft.com/office/drawing/2014/main" id="{F7E98C82-5C04-0A8E-EE12-19543E0FB576}"/>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a:off x="531815" y="1604807"/>
            <a:ext cx="7625773" cy="4289581"/>
          </a:xfrm>
        </p:spPr>
      </p:pic>
    </p:spTree>
    <p:extLst>
      <p:ext uri="{BB962C8B-B14F-4D97-AF65-F5344CB8AC3E}">
        <p14:creationId xmlns:p14="http://schemas.microsoft.com/office/powerpoint/2010/main" val="31476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0FF5C-DB13-92B9-B323-CEA928E6DB39}"/>
              </a:ext>
            </a:extLst>
          </p:cNvPr>
          <p:cNvSpPr>
            <a:spLocks noGrp="1"/>
          </p:cNvSpPr>
          <p:nvPr>
            <p:ph type="body" sz="quarter" idx="13"/>
          </p:nvPr>
        </p:nvSpPr>
        <p:spPr>
          <a:xfrm>
            <a:off x="469197" y="878400"/>
            <a:ext cx="5242834" cy="716147"/>
          </a:xfrm>
        </p:spPr>
        <p:txBody>
          <a:bodyPr/>
          <a:lstStyle/>
          <a:p>
            <a:r>
              <a:rPr lang="en-US"/>
              <a:t>RFID container systems</a:t>
            </a:r>
          </a:p>
        </p:txBody>
      </p:sp>
      <p:sp>
        <p:nvSpPr>
          <p:cNvPr id="3" name="Text Placeholder 2">
            <a:extLst>
              <a:ext uri="{FF2B5EF4-FFF2-40B4-BE49-F238E27FC236}">
                <a16:creationId xmlns:a16="http://schemas.microsoft.com/office/drawing/2014/main" id="{D7599919-09C2-35CE-FBEA-09E50F04786F}"/>
              </a:ext>
            </a:extLst>
          </p:cNvPr>
          <p:cNvSpPr>
            <a:spLocks noGrp="1"/>
          </p:cNvSpPr>
          <p:nvPr>
            <p:ph type="body" sz="quarter" idx="14"/>
          </p:nvPr>
        </p:nvSpPr>
        <p:spPr/>
        <p:txBody>
          <a:bodyPr vert="horz" lIns="91440" tIns="45720" rIns="91440" bIns="45720" rtlCol="0" anchor="t">
            <a:normAutofit/>
          </a:bodyPr>
          <a:lstStyle/>
          <a:p>
            <a:pPr marL="0" indent="0">
              <a:buNone/>
            </a:pPr>
            <a:r>
              <a:rPr lang="en-US" dirty="0">
                <a:latin typeface="Arial"/>
                <a:cs typeface="Arial"/>
              </a:rPr>
              <a:t>These systems work on the same principle as the RFID shelf system. However, when a C-parts bin is emptied, it is placed in a central container rather than on the shelf above. A sensor inside the container detects the empty bin, the system is updated, and an order is placed.</a:t>
            </a:r>
          </a:p>
          <a:p>
            <a:pPr marL="0" indent="0">
              <a:buNone/>
            </a:pPr>
            <a:r>
              <a:rPr lang="en-US" b="1" dirty="0">
                <a:latin typeface="Arial"/>
                <a:cs typeface="Arial"/>
              </a:rPr>
              <a:t>Benefits</a:t>
            </a:r>
          </a:p>
          <a:p>
            <a:r>
              <a:rPr lang="en-US" dirty="0">
                <a:latin typeface="Arial"/>
                <a:cs typeface="Arial"/>
              </a:rPr>
              <a:t>All empty bins are gathered in the same place – making this solution well-suited to environments with tens or hundreds of C-parts bins.</a:t>
            </a:r>
            <a:endParaRPr lang="en-US" dirty="0"/>
          </a:p>
          <a:p>
            <a:pPr marL="0" indent="0">
              <a:buNone/>
            </a:pPr>
            <a:r>
              <a:rPr lang="en-US" b="1" dirty="0">
                <a:latin typeface="Arial"/>
                <a:cs typeface="Arial"/>
              </a:rPr>
              <a:t>Drawbacks</a:t>
            </a:r>
          </a:p>
          <a:p>
            <a:r>
              <a:rPr lang="en-US" dirty="0">
                <a:latin typeface="Arial"/>
                <a:cs typeface="Arial"/>
              </a:rPr>
              <a:t>The containers need more space than a scanner.</a:t>
            </a:r>
          </a:p>
          <a:p>
            <a:r>
              <a:rPr lang="en-GB" dirty="0">
                <a:latin typeface="Arial"/>
                <a:cs typeface="Arial"/>
              </a:rPr>
              <a:t>The container or containers must be placed close to the bin racks to be really valued by the operators.</a:t>
            </a:r>
            <a:endParaRPr lang="en-US" dirty="0">
              <a:latin typeface="Arial"/>
              <a:cs typeface="Arial"/>
            </a:endParaRPr>
          </a:p>
          <a:p>
            <a:pPr marL="0" indent="0">
              <a:buNone/>
            </a:pPr>
            <a:endParaRPr lang="en-US" dirty="0"/>
          </a:p>
        </p:txBody>
      </p:sp>
      <p:pic>
        <p:nvPicPr>
          <p:cNvPr id="8" name="Picture Placeholder 7" descr="A person putting a blue container into a machine&#10;&#10;Description automatically generated with low confidence">
            <a:extLst>
              <a:ext uri="{FF2B5EF4-FFF2-40B4-BE49-F238E27FC236}">
                <a16:creationId xmlns:a16="http://schemas.microsoft.com/office/drawing/2014/main" id="{979734BF-0037-BA47-F118-3CA64A127B5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6422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ufab template">
  <a:themeElements>
    <a:clrScheme name="Bufab 1">
      <a:dk1>
        <a:srgbClr val="002E5F"/>
      </a:dk1>
      <a:lt1>
        <a:srgbClr val="FFFFFF"/>
      </a:lt1>
      <a:dk2>
        <a:srgbClr val="3C89C7"/>
      </a:dk2>
      <a:lt2>
        <a:srgbClr val="231F20"/>
      </a:lt2>
      <a:accent1>
        <a:srgbClr val="2A8C47"/>
      </a:accent1>
      <a:accent2>
        <a:srgbClr val="F39200"/>
      </a:accent2>
      <a:accent3>
        <a:srgbClr val="CD6C26"/>
      </a:accent3>
      <a:accent4>
        <a:srgbClr val="315C6D"/>
      </a:accent4>
      <a:accent5>
        <a:srgbClr val="C1DAE0"/>
      </a:accent5>
      <a:accent6>
        <a:srgbClr val="50003C"/>
      </a:accent6>
      <a:hlink>
        <a:srgbClr val="202020"/>
      </a:hlink>
      <a:folHlink>
        <a:srgbClr val="2020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ma_PowerPoint_2020" id="{3A3FF9DA-B2C6-8640-AD4C-286048DA57B8}" vid="{3B7E6600-94D7-F94A-B7E1-DA52090EB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F46CEBE50EEC4AB3FA02A3A02C8091" ma:contentTypeVersion="6" ma:contentTypeDescription="Create a new document." ma:contentTypeScope="" ma:versionID="ac9cd00bdab8554d7edba30700315496">
  <xsd:schema xmlns:xsd="http://www.w3.org/2001/XMLSchema" xmlns:xs="http://www.w3.org/2001/XMLSchema" xmlns:p="http://schemas.microsoft.com/office/2006/metadata/properties" xmlns:ns2="8d172ee7-bdfd-4522-ae48-7d63a8c5458b" xmlns:ns3="f47193aa-8c13-48c7-8a1b-832ec7a1311c" targetNamespace="http://schemas.microsoft.com/office/2006/metadata/properties" ma:root="true" ma:fieldsID="fefbe702cf79f7f58ee483d79a86a6d2" ns2:_="" ns3:_="">
    <xsd:import namespace="8d172ee7-bdfd-4522-ae48-7d63a8c5458b"/>
    <xsd:import namespace="f47193aa-8c13-48c7-8a1b-832ec7a131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72ee7-bdfd-4522-ae48-7d63a8c54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193aa-8c13-48c7-8a1b-832ec7a131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AD050F-F50A-4C76-B494-FA7DFC20A068}">
  <ds:schemaRefs>
    <ds:schemaRef ds:uri="http://schemas.microsoft.com/sharepoint/v3/contenttype/forms"/>
  </ds:schemaRefs>
</ds:datastoreItem>
</file>

<file path=customXml/itemProps2.xml><?xml version="1.0" encoding="utf-8"?>
<ds:datastoreItem xmlns:ds="http://schemas.openxmlformats.org/officeDocument/2006/customXml" ds:itemID="{0F5DC9C1-05DA-4FAC-99DD-69074F6BDDDE}">
  <ds:schemaRefs>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47193aa-8c13-48c7-8a1b-832ec7a1311c"/>
    <ds:schemaRef ds:uri="8d172ee7-bdfd-4522-ae48-7d63a8c5458b"/>
    <ds:schemaRef ds:uri="http://purl.org/dc/elements/1.1/"/>
  </ds:schemaRefs>
</ds:datastoreItem>
</file>

<file path=customXml/itemProps3.xml><?xml version="1.0" encoding="utf-8"?>
<ds:datastoreItem xmlns:ds="http://schemas.openxmlformats.org/officeDocument/2006/customXml" ds:itemID="{4DA7360D-E358-47D8-B529-7C42F814A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72ee7-bdfd-4522-ae48-7d63a8c5458b"/>
    <ds:schemaRef ds:uri="f47193aa-8c13-48c7-8a1b-832ec7a13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2420</Words>
  <Application>Microsoft Office PowerPoint</Application>
  <PresentationFormat>Widescreen</PresentationFormat>
  <Paragraphs>144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1_Bufab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Bufab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Bufab | The Manufacturer's Guide to Logistics Solutions</dc:title>
  <dc:subject>Logistics Solutions</dc:subject>
  <dc:creator>Bufab</dc:creator>
  <cp:keywords/>
  <dc:description/>
  <cp:lastModifiedBy>Doug Bolton</cp:lastModifiedBy>
  <cp:revision>31</cp:revision>
  <dcterms:created xsi:type="dcterms:W3CDTF">2020-12-11T11:06:29Z</dcterms:created>
  <dcterms:modified xsi:type="dcterms:W3CDTF">2024-04-23T07:02:43Z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0x010100D1F46CEBE50EEC4AB3FA02A3A02C8091</vt:lpwstr>
  </property>
</Properties>
</file>